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375" r:id="rId3"/>
    <p:sldId id="357" r:id="rId4"/>
    <p:sldId id="260" r:id="rId5"/>
    <p:sldId id="262" r:id="rId6"/>
    <p:sldId id="265" r:id="rId7"/>
    <p:sldId id="301" r:id="rId8"/>
    <p:sldId id="300" r:id="rId9"/>
    <p:sldId id="268" r:id="rId10"/>
    <p:sldId id="376" r:id="rId11"/>
    <p:sldId id="317" r:id="rId12"/>
    <p:sldId id="271" r:id="rId13"/>
    <p:sldId id="350" r:id="rId14"/>
    <p:sldId id="302" r:id="rId15"/>
    <p:sldId id="351" r:id="rId16"/>
    <p:sldId id="303" r:id="rId17"/>
    <p:sldId id="304" r:id="rId18"/>
    <p:sldId id="318" r:id="rId19"/>
    <p:sldId id="319" r:id="rId20"/>
    <p:sldId id="305" r:id="rId21"/>
    <p:sldId id="320" r:id="rId22"/>
    <p:sldId id="269" r:id="rId23"/>
    <p:sldId id="270" r:id="rId24"/>
    <p:sldId id="323" r:id="rId25"/>
    <p:sldId id="352" r:id="rId26"/>
    <p:sldId id="353" r:id="rId27"/>
    <p:sldId id="313" r:id="rId28"/>
    <p:sldId id="306" r:id="rId29"/>
    <p:sldId id="354" r:id="rId30"/>
    <p:sldId id="307" r:id="rId31"/>
    <p:sldId id="322" r:id="rId32"/>
    <p:sldId id="321" r:id="rId33"/>
    <p:sldId id="308" r:id="rId34"/>
    <p:sldId id="309" r:id="rId35"/>
    <p:sldId id="310" r:id="rId36"/>
    <p:sldId id="355" r:id="rId37"/>
    <p:sldId id="356" r:id="rId38"/>
    <p:sldId id="311" r:id="rId39"/>
    <p:sldId id="272" r:id="rId40"/>
    <p:sldId id="273" r:id="rId41"/>
    <p:sldId id="274" r:id="rId42"/>
    <p:sldId id="291" r:id="rId43"/>
    <p:sldId id="296" r:id="rId44"/>
    <p:sldId id="324" r:id="rId45"/>
    <p:sldId id="325" r:id="rId46"/>
    <p:sldId id="370" r:id="rId47"/>
    <p:sldId id="327" r:id="rId48"/>
    <p:sldId id="294" r:id="rId49"/>
    <p:sldId id="371" r:id="rId50"/>
    <p:sldId id="328" r:id="rId51"/>
    <p:sldId id="372" r:id="rId52"/>
    <p:sldId id="330" r:id="rId53"/>
    <p:sldId id="332" r:id="rId54"/>
    <p:sldId id="275" r:id="rId55"/>
    <p:sldId id="334" r:id="rId56"/>
    <p:sldId id="335" r:id="rId57"/>
    <p:sldId id="336" r:id="rId58"/>
    <p:sldId id="315" r:id="rId59"/>
    <p:sldId id="337" r:id="rId60"/>
    <p:sldId id="277" r:id="rId61"/>
    <p:sldId id="278" r:id="rId62"/>
    <p:sldId id="316" r:id="rId63"/>
    <p:sldId id="338" r:id="rId64"/>
    <p:sldId id="340" r:id="rId65"/>
    <p:sldId id="373" r:id="rId66"/>
    <p:sldId id="341" r:id="rId67"/>
    <p:sldId id="342" r:id="rId68"/>
    <p:sldId id="343" r:id="rId69"/>
    <p:sldId id="344" r:id="rId70"/>
    <p:sldId id="345" r:id="rId71"/>
    <p:sldId id="346" r:id="rId72"/>
    <p:sldId id="358" r:id="rId73"/>
    <p:sldId id="359" r:id="rId74"/>
    <p:sldId id="360" r:id="rId75"/>
    <p:sldId id="361" r:id="rId76"/>
    <p:sldId id="364" r:id="rId77"/>
    <p:sldId id="363" r:id="rId78"/>
    <p:sldId id="365" r:id="rId79"/>
    <p:sldId id="367" r:id="rId80"/>
    <p:sldId id="369" r:id="rId81"/>
    <p:sldId id="368" r:id="rId82"/>
    <p:sldId id="348" r:id="rId83"/>
    <p:sldId id="349" r:id="rId84"/>
    <p:sldId id="287" r:id="rId85"/>
    <p:sldId id="299" r:id="rId86"/>
    <p:sldId id="347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B1313-44BD-4EDB-BDD1-DE9487681A14}" v="25" dt="2023-03-06T04:52:38.582"/>
    <p1510:client id="{1278D9B2-2EC2-4070-A951-6F29C3B2C49D}" v="144" dt="2023-06-11T03:26:01.624"/>
    <p1510:client id="{13CE34F9-F6C1-600D-CD39-309723B98518}" v="47" dt="2023-03-06T07:11:25.030"/>
    <p1510:client id="{204E8641-C8B3-B6B0-2DB7-334D95A19C3B}" v="1683" dt="2023-05-08T20:04:25.219"/>
    <p1510:client id="{3215608A-695B-F09F-8A1B-CE427AA79A1A}" v="399" dt="2023-05-11T11:16:26.426"/>
    <p1510:client id="{40746D47-9EE6-9C11-534D-A62ACA1DF006}" v="8" dt="2023-04-10T03:50:10.077"/>
    <p1510:client id="{6472AE21-2E09-AD11-079C-3C9CBFF9E7FD}" v="1989" dt="2023-02-27T16:25:52.646"/>
    <p1510:client id="{769FE5EA-DD63-6D65-4FC1-14EC343CB6A3}" v="488" dt="2023-05-08T20:30:44.315"/>
    <p1510:client id="{84277689-32C7-8931-C52F-FC5303323E04}" v="494" dt="2023-06-11T16:05:06.282"/>
    <p1510:client id="{8C5FDD8E-C44C-DAEB-780C-73DC580CC8B5}" v="19" dt="2023-06-11T09:23:55.209"/>
    <p1510:client id="{93355A81-3502-8683-2601-AD686D50D3A1}" v="639" dt="2023-04-09T18:35:27.177"/>
    <p1510:client id="{97AF3137-DCC1-8484-4306-B13BCA3102DA}" v="1174" dt="2023-05-11T18:34:50.935"/>
    <p1510:client id="{AA16E363-7ED5-917C-D2FF-27A36FA056AE}" v="1209" dt="2023-06-11T18:32:28.111"/>
    <p1510:client id="{AA1DD02F-C5E2-48D5-EEA7-870F33DACEC7}" v="78" dt="2023-04-09T20:00:44.553"/>
    <p1510:client id="{ABA54D8E-BBBB-97EA-3A6B-BC673E346034}" v="96" dt="2023-05-11T18:39:58.349"/>
    <p1510:client id="{B35E2EA5-F6FA-7514-DB9E-25E0EB05937A}" v="112" dt="2023-06-12T07:37:07.707"/>
    <p1510:client id="{B545BB0E-C462-8998-624F-2CDB7D03EC78}" v="140" dt="2023-03-06T05:14:08.462"/>
    <p1510:client id="{BE328644-C7FD-38F1-8346-02E11CAFF01E}" v="187" dt="2023-06-11T04:11:43.556"/>
    <p1510:client id="{C754C3D0-A29E-8475-9D58-63E0FB611690}" v="2" dt="2023-04-10T03:33:15.335"/>
    <p1510:client id="{CEA15ACB-DD43-A52B-406C-911E690ADCF1}" v="441" dt="2023-06-12T02:49:50.728"/>
    <p1510:client id="{D97C5DD8-A926-7EC1-73C9-738821D7CFD7}" v="31" dt="2023-04-09T19:57:09.097"/>
    <p1510:client id="{E2AD394B-708D-4BD8-894B-0755415C342B}" v="1159" dt="2023-02-26T21:10:23.709"/>
    <p1510:client id="{E4A2B4B0-ED32-9B0E-88A3-3F305EA817FC}" v="34" dt="2023-05-11T09:28:57.391"/>
    <p1510:client id="{E85C4A43-2368-C816-FB6A-8AE472A2AE05}" v="1" dt="2023-06-11T21:07:55.618"/>
    <p1510:client id="{EB430707-FB85-D51E-AA3B-14ACCBD657AD}" v="64" dt="2023-04-09T19:49:11.761"/>
    <p1510:client id="{ED88BAD3-5588-6279-7B96-C3534F09C97A}" v="145" dt="2023-03-06T08:06:10.495"/>
    <p1510:client id="{F050FC75-8F4C-70C6-F7D3-0302404932DB}" v="4" dt="2023-05-12T23:38:09.181"/>
    <p1510:client id="{F3C40AB7-67FB-B654-6BA9-D0BA2AE2FD62}" v="111" dt="2023-06-11T20:56:00.417"/>
    <p1510:client id="{FBAB2D9E-65AA-739B-0A69-CC9339E3C07A}" v="1024" dt="2023-05-09T11:44:22.491"/>
    <p1510:client id="{FC645601-5408-230D-FF9D-E8582086105D}" v="3" dt="2023-05-28T17:02:37.424"/>
    <p1510:client id="{FD286B4E-2B83-419D-AB7F-5B5915D4AF27}" v="1200" dt="2023-06-11T19:35:18.893"/>
    <p1510:client id="{FE6B4DDA-0901-148F-3451-BA879CD2148C}" v="36" dt="2023-06-10T11:36:1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2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3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0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4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87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1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36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36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8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0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2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3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3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ashwingupta3012/human-fac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7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Gradient pastel colours on a top view">
            <a:extLst>
              <a:ext uri="{FF2B5EF4-FFF2-40B4-BE49-F238E27FC236}">
                <a16:creationId xmlns:a16="http://schemas.microsoft.com/office/drawing/2014/main" id="{1FA76202-2980-6B42-226F-29223FE59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15" b="3715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33" name="Freeform: Shape 29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75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6217" y="1078367"/>
            <a:ext cx="9867688" cy="1271084"/>
          </a:xfrm>
        </p:spPr>
        <p:txBody>
          <a:bodyPr>
            <a:normAutofit fontScale="90000"/>
          </a:bodyPr>
          <a:lstStyle/>
          <a:p>
            <a:pPr algn="r"/>
            <a:r>
              <a:rPr lang="en-US" sz="3000">
                <a:latin typeface="Times New Roman"/>
                <a:cs typeface="Times New Roman"/>
              </a:rPr>
              <a:t>IMAGE ENCRYPTION AND DECRYPTION SCHEME USING LOGISTIC CHAOTIC MAP AND PIXEL SUBSTITUTION</a:t>
            </a:r>
          </a:p>
          <a:p>
            <a:pPr algn="r"/>
            <a:br>
              <a:rPr lang="en-US"/>
            </a:b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56054-D50B-A743-91DD-06742E80A189}"/>
              </a:ext>
            </a:extLst>
          </p:cNvPr>
          <p:cNvSpPr txBox="1"/>
          <p:nvPr/>
        </p:nvSpPr>
        <p:spPr>
          <a:xfrm>
            <a:off x="7995634" y="4837626"/>
            <a:ext cx="38690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TEAM MEMBERS</a:t>
            </a:r>
            <a:r>
              <a:rPr lang="en-US">
                <a:latin typeface="Times New Roman"/>
                <a:cs typeface="Times New Roman"/>
              </a:rPr>
              <a:t>:</a:t>
            </a:r>
          </a:p>
          <a:p>
            <a:r>
              <a:rPr lang="en-US">
                <a:latin typeface="Times New Roman"/>
                <a:cs typeface="Times New Roman"/>
              </a:rPr>
              <a:t>Jeyasri Meenakshi[2019103530]</a:t>
            </a:r>
          </a:p>
          <a:p>
            <a:r>
              <a:rPr lang="en-US">
                <a:latin typeface="Times New Roman"/>
                <a:cs typeface="Times New Roman"/>
              </a:rPr>
              <a:t>Niruthiya shri P[2019103549]</a:t>
            </a:r>
          </a:p>
          <a:p>
            <a:r>
              <a:rPr lang="en-US">
                <a:latin typeface="Times New Roman"/>
                <a:cs typeface="Times New Roman"/>
              </a:rPr>
              <a:t>Ramya devi P[2019103568]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8E0FA-C80C-3EFF-D599-E18D0649A7C6}"/>
              </a:ext>
            </a:extLst>
          </p:cNvPr>
          <p:cNvSpPr txBox="1"/>
          <p:nvPr/>
        </p:nvSpPr>
        <p:spPr>
          <a:xfrm>
            <a:off x="552718" y="4834944"/>
            <a:ext cx="54601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GUIDE</a:t>
            </a:r>
            <a:r>
              <a:rPr lang="en-US">
                <a:latin typeface="Times New Roman"/>
                <a:cs typeface="Times New Roman"/>
              </a:rPr>
              <a:t>: M.S. Karthika Devi, Assistant Professor(</a:t>
            </a:r>
            <a:r>
              <a:rPr lang="en-US" err="1">
                <a:latin typeface="Times New Roman"/>
                <a:cs typeface="Times New Roman"/>
              </a:rPr>
              <a:t>Sr.Gr</a:t>
            </a:r>
            <a:r>
              <a:rPr lang="en-US">
                <a:latin typeface="Times New Roman"/>
                <a:cs typeface="Times New Roman"/>
              </a:rPr>
              <a:t>.)</a:t>
            </a:r>
          </a:p>
          <a:p>
            <a:endParaRPr lang="en-US" b="1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TEAM NUMBER</a:t>
            </a:r>
            <a:r>
              <a:rPr lang="en-US">
                <a:latin typeface="Times New Roman"/>
                <a:cs typeface="Times New Roman"/>
              </a:rPr>
              <a:t>: 29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7C668-BCFC-27B4-671F-872F647584E5}"/>
              </a:ext>
            </a:extLst>
          </p:cNvPr>
          <p:cNvSpPr txBox="1"/>
          <p:nvPr/>
        </p:nvSpPr>
        <p:spPr>
          <a:xfrm>
            <a:off x="4484501" y="2451159"/>
            <a:ext cx="521862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CS6811-PROJECT WORK</a:t>
            </a:r>
          </a:p>
          <a:p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            FINAL VIVA</a:t>
            </a:r>
            <a:endParaRPr lang="en-US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90" y="5754"/>
            <a:ext cx="12193336" cy="6864883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i="1">
                <a:latin typeface="Times New Roman"/>
                <a:cs typeface="Times New Roman"/>
              </a:rPr>
              <a:t>#encrypt key using </a:t>
            </a:r>
            <a:r>
              <a:rPr lang="en-US" i="1" err="1">
                <a:latin typeface="Times New Roman"/>
                <a:cs typeface="Times New Roman"/>
              </a:rPr>
              <a:t>keyhash</a:t>
            </a:r>
            <a:endParaRPr lang="en-US" err="1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i="1">
                <a:latin typeface="Times New Roman"/>
                <a:cs typeface="Times New Roman"/>
              </a:rPr>
              <a:t>for 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 from 1 to N do  </a:t>
            </a:r>
            <a:endParaRPr lang="en-US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i="1">
                <a:latin typeface="Times New Roman"/>
                <a:cs typeface="Times New Roman"/>
              </a:rPr>
              <a:t>          x = r * x0 * (1 - x0) // Compute the next value of "x" using the logistic map equation   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i="1">
                <a:latin typeface="Times New Roman"/>
                <a:cs typeface="Times New Roman"/>
              </a:rPr>
              <a:t>          x0 = x // Set the current value of "x" to the previous value for the next iteration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i="1">
                <a:latin typeface="Times New Roman"/>
                <a:cs typeface="Times New Roman"/>
              </a:rPr>
              <a:t>end for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187941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6" y="160271"/>
            <a:ext cx="11904928" cy="657278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en-US" sz="2200" u="sng">
              <a:latin typeface="Times New Roman"/>
            </a:endParaRP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EE1EC-14A2-1DDD-7510-85715B2042D2}"/>
              </a:ext>
            </a:extLst>
          </p:cNvPr>
          <p:cNvSpPr txBox="1"/>
          <p:nvPr/>
        </p:nvSpPr>
        <p:spPr>
          <a:xfrm>
            <a:off x="97636" y="157544"/>
            <a:ext cx="114896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u="sng">
              <a:latin typeface="Times New Roman"/>
              <a:ea typeface="+mn-lt"/>
              <a:cs typeface="+mn-lt"/>
            </a:endParaRPr>
          </a:p>
          <a:p>
            <a:endParaRPr lang="en-US" sz="2000" u="sng">
              <a:latin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F95D0CB-2F6F-3ED4-AD90-1B73315A1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699" y="289884"/>
            <a:ext cx="9262780" cy="62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3" y="57658"/>
            <a:ext cx="11717188" cy="665330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Module 2 : Permutation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b="1">
                <a:latin typeface="Times New Roman"/>
                <a:ea typeface="+mn-lt"/>
                <a:cs typeface="+mn-lt"/>
              </a:rPr>
              <a:t>Row Permutation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Input : </a:t>
            </a:r>
            <a:r>
              <a:rPr lang="en-US">
                <a:latin typeface="Times New Roman"/>
                <a:cs typeface="Times New Roman"/>
              </a:rPr>
              <a:t>Original image</a:t>
            </a:r>
          </a:p>
          <a:p>
            <a:pPr marL="0" indent="0" algn="just">
              <a:buNone/>
            </a:pPr>
            <a:r>
              <a:rPr lang="en-US" b="1">
                <a:latin typeface="Times New Roman"/>
                <a:cs typeface="Times New Roman"/>
              </a:rPr>
              <a:t>Output : </a:t>
            </a:r>
            <a:r>
              <a:rPr lang="en-US">
                <a:latin typeface="Times New Roman"/>
                <a:cs typeface="Times New Roman"/>
              </a:rPr>
              <a:t>Row permuted encrypted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 for row permutation: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Define the image dimensions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 = ...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 = …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Define the permutation order for the rows based on keystream1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permutation_order</a:t>
            </a:r>
            <a:r>
              <a:rPr lang="en-US" i="1">
                <a:latin typeface="Times New Roman"/>
                <a:cs typeface="Times New Roman"/>
              </a:rPr>
              <a:t> = ...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a new image with the same dimensions as the original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new_image</a:t>
            </a:r>
            <a:r>
              <a:rPr lang="en-US" i="1">
                <a:latin typeface="Times New Roman"/>
                <a:cs typeface="Times New Roman"/>
              </a:rPr>
              <a:t> = </a:t>
            </a:r>
            <a:r>
              <a:rPr lang="en-US" i="1" err="1">
                <a:latin typeface="Times New Roman"/>
                <a:cs typeface="Times New Roman"/>
              </a:rPr>
              <a:t>create_image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, </a:t>
            </a: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/>
          </a:p>
          <a:p>
            <a:pPr marL="0" indent="0" algn="just">
              <a:buNone/>
            </a:pP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365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3" y="57658"/>
            <a:ext cx="11717188" cy="665330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Loop through each row in the original image, using the permutation order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for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 = 0 to </a:t>
            </a: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 - 1: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Get the index of the row to copy from the original image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row_index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permutation_order</a:t>
            </a:r>
            <a:r>
              <a:rPr lang="en-US" i="1">
                <a:latin typeface="Times New Roman"/>
                <a:cs typeface="Times New Roman"/>
              </a:rPr>
              <a:t>[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Loop through each pixel in the row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for j = 0 to </a:t>
            </a: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 - 1: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// Copy the pixel from the original image to the corresponding position in the new image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</a:t>
            </a:r>
            <a:r>
              <a:rPr lang="en-US" i="1" err="1">
                <a:latin typeface="Times New Roman"/>
                <a:cs typeface="Times New Roman"/>
              </a:rPr>
              <a:t>new_image</a:t>
            </a:r>
            <a:r>
              <a:rPr lang="en-US" i="1">
                <a:latin typeface="Times New Roman"/>
                <a:cs typeface="Times New Roman"/>
              </a:rPr>
              <a:t>[j,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 = </a:t>
            </a:r>
            <a:r>
              <a:rPr lang="en-US" i="1" err="1">
                <a:latin typeface="Times New Roman"/>
                <a:cs typeface="Times New Roman"/>
              </a:rPr>
              <a:t>original_image</a:t>
            </a:r>
            <a:r>
              <a:rPr lang="en-US" i="1">
                <a:latin typeface="Times New Roman"/>
                <a:cs typeface="Times New Roman"/>
              </a:rPr>
              <a:t>[j, </a:t>
            </a:r>
            <a:r>
              <a:rPr lang="en-US" i="1" err="1">
                <a:latin typeface="Times New Roman"/>
                <a:cs typeface="Times New Roman"/>
              </a:rPr>
              <a:t>row_index</a:t>
            </a:r>
            <a:r>
              <a:rPr lang="en-US" i="1">
                <a:latin typeface="Times New Roman"/>
                <a:cs typeface="Times New Roman"/>
              </a:rPr>
              <a:t>]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The new image now contains the original image with its rows permuted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554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18171"/>
            <a:ext cx="11717188" cy="649340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b="1">
                <a:latin typeface="Times New Roman"/>
                <a:ea typeface="+mn-lt"/>
                <a:cs typeface="+mn-lt"/>
              </a:rPr>
              <a:t>Column Permutation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b="1">
                <a:latin typeface="Times New Roman"/>
                <a:cs typeface="Times New Roman"/>
              </a:rPr>
              <a:t>Input: </a:t>
            </a:r>
            <a:r>
              <a:rPr lang="en-US">
                <a:latin typeface="Times New Roman"/>
                <a:cs typeface="Times New Roman"/>
              </a:rPr>
              <a:t>Row permuted encrypted image</a:t>
            </a:r>
          </a:p>
          <a:p>
            <a:pPr marL="0" indent="0">
              <a:buNone/>
            </a:pPr>
            <a:r>
              <a:rPr lang="en-US" b="1">
                <a:latin typeface="Times New Roman"/>
                <a:cs typeface="Times New Roman"/>
              </a:rPr>
              <a:t>Output : </a:t>
            </a:r>
            <a:r>
              <a:rPr lang="en-US">
                <a:latin typeface="Times New Roman"/>
                <a:cs typeface="Times New Roman"/>
              </a:rPr>
              <a:t>Level 1 encrypted image</a:t>
            </a:r>
          </a:p>
          <a:p>
            <a:pPr marL="0" indent="0">
              <a:buNone/>
            </a:pPr>
            <a:r>
              <a:rPr lang="en-US" b="1">
                <a:latin typeface="Times New Roman"/>
                <a:cs typeface="Times New Roman"/>
              </a:rPr>
              <a:t>Pseudocode for column permutation: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Define the image dimensions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 = ...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 = ...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Define the permutation order for the columns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permutation_order</a:t>
            </a:r>
            <a:r>
              <a:rPr lang="en-US" i="1">
                <a:latin typeface="Times New Roman"/>
                <a:cs typeface="Times New Roman"/>
              </a:rPr>
              <a:t> = …</a:t>
            </a:r>
            <a:endParaRPr lang="en-US">
              <a:latin typeface="Neue Haas Grotesk Text Pro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a new image with the same dimensions as the original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i="1" err="1">
                <a:latin typeface="Times New Roman"/>
                <a:cs typeface="Times New Roman"/>
              </a:rPr>
              <a:t>new_image</a:t>
            </a:r>
            <a:r>
              <a:rPr lang="en-US" i="1">
                <a:latin typeface="Times New Roman"/>
                <a:cs typeface="Times New Roman"/>
              </a:rPr>
              <a:t> = </a:t>
            </a:r>
            <a:r>
              <a:rPr lang="en-US" i="1" err="1">
                <a:latin typeface="Times New Roman"/>
                <a:cs typeface="Times New Roman"/>
              </a:rPr>
              <a:t>create_image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, </a:t>
            </a: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)</a:t>
            </a:r>
            <a:br>
              <a:rPr lang="en-US">
                <a:latin typeface="Times New Roman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4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18171"/>
            <a:ext cx="11717188" cy="649340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Loop through each column in the original image, using the permutation order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for j = 0 to </a:t>
            </a: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 - 1: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Get the index of the column to copy from the original image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column_index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permutation_order</a:t>
            </a:r>
            <a:r>
              <a:rPr lang="en-US" i="1">
                <a:latin typeface="Times New Roman"/>
                <a:cs typeface="Times New Roman"/>
              </a:rPr>
              <a:t>[j]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Loop through each pixel in the column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for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 = 0 to </a:t>
            </a: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 - 1: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// Copy the pixel from the original image to the corresponding position in the new image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</a:t>
            </a:r>
            <a:r>
              <a:rPr lang="en-US" i="1" err="1">
                <a:latin typeface="Times New Roman"/>
                <a:cs typeface="Times New Roman"/>
              </a:rPr>
              <a:t>new_image</a:t>
            </a:r>
            <a:r>
              <a:rPr lang="en-US" i="1">
                <a:latin typeface="Times New Roman"/>
                <a:cs typeface="Times New Roman"/>
              </a:rPr>
              <a:t>[j,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 = </a:t>
            </a:r>
            <a:r>
              <a:rPr lang="en-US" i="1" err="1">
                <a:latin typeface="Times New Roman"/>
                <a:cs typeface="Times New Roman"/>
              </a:rPr>
              <a:t>original_image</a:t>
            </a:r>
            <a:r>
              <a:rPr lang="en-US" i="1">
                <a:latin typeface="Times New Roman"/>
                <a:cs typeface="Times New Roman"/>
              </a:rPr>
              <a:t>[</a:t>
            </a:r>
            <a:r>
              <a:rPr lang="en-US" i="1" err="1">
                <a:latin typeface="Times New Roman"/>
                <a:cs typeface="Times New Roman"/>
              </a:rPr>
              <a:t>column_index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The new image now contains the original image with its columns permuted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br>
              <a:rPr lang="en-US"/>
            </a:br>
            <a:br>
              <a:rPr lang="en-US">
                <a:latin typeface="Times New Roman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3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0A8EF99-2C2D-145A-4C50-A6E4C665E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873" y="1168249"/>
            <a:ext cx="10413608" cy="4227797"/>
          </a:xfrm>
        </p:spPr>
      </p:pic>
    </p:spTree>
    <p:extLst>
      <p:ext uri="{BB962C8B-B14F-4D97-AF65-F5344CB8AC3E}">
        <p14:creationId xmlns:p14="http://schemas.microsoft.com/office/powerpoint/2010/main" val="2684060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65979"/>
            <a:ext cx="11717188" cy="654559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Module 3: DCT</a:t>
            </a:r>
            <a:endParaRPr lang="en-US" sz="2200" u="sng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Input : </a:t>
            </a:r>
            <a:r>
              <a:rPr lang="en-US">
                <a:latin typeface="Times New Roman"/>
                <a:cs typeface="Times New Roman"/>
              </a:rPr>
              <a:t>Level 1 encrypted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Output: </a:t>
            </a:r>
            <a:r>
              <a:rPr lang="en-US">
                <a:latin typeface="Times New Roman"/>
                <a:cs typeface="Times New Roman"/>
              </a:rPr>
              <a:t>Level 2 Encrypted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parameters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= 8  // Set the block size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image = </a:t>
            </a:r>
            <a:r>
              <a:rPr lang="en-US" i="1" err="1">
                <a:latin typeface="Times New Roman"/>
                <a:cs typeface="Times New Roman"/>
              </a:rPr>
              <a:t>read_image</a:t>
            </a:r>
            <a:r>
              <a:rPr lang="en-US" i="1">
                <a:latin typeface="Times New Roman"/>
                <a:cs typeface="Times New Roman"/>
              </a:rPr>
              <a:t>()  // Read the image from a file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Compute DCT for each block of pixels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for each block of size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x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in the image do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8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970" y="6582"/>
            <a:ext cx="12198366" cy="6853050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1400" i="1">
                <a:latin typeface="Times New Roman"/>
                <a:cs typeface="Times New Roman"/>
              </a:rPr>
              <a:t> </a:t>
            </a:r>
            <a:r>
              <a:rPr lang="en-US" i="1">
                <a:latin typeface="Times New Roman"/>
                <a:cs typeface="Times New Roman"/>
              </a:rPr>
              <a:t>// Compute the DCT for each coefficient in the block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for u from 0 to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- 1 do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for v from 0 to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- 1 do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// Compute the sum for the current coefficient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sum = 0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for x from 0 to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- 1 do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for y from 0 to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- 1 do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    coefficient = image[x + </a:t>
            </a:r>
            <a:r>
              <a:rPr lang="en-US" i="1" err="1">
                <a:latin typeface="Times New Roman"/>
                <a:cs typeface="Times New Roman"/>
              </a:rPr>
              <a:t>block_x</a:t>
            </a:r>
            <a:r>
              <a:rPr lang="en-US" i="1">
                <a:latin typeface="Times New Roman"/>
                <a:cs typeface="Times New Roman"/>
              </a:rPr>
              <a:t>][y + </a:t>
            </a:r>
            <a:r>
              <a:rPr lang="en-US" i="1" err="1">
                <a:latin typeface="Times New Roman"/>
                <a:cs typeface="Times New Roman"/>
              </a:rPr>
              <a:t>block_y</a:t>
            </a:r>
            <a:r>
              <a:rPr lang="en-US" i="1">
                <a:latin typeface="Times New Roman"/>
                <a:cs typeface="Times New Roman"/>
              </a:rPr>
              <a:t>]  // Get the pixel value for the current (x, y) position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    Cu = Cv = 1/sqrt(2)  // Set the constant factors to 1/sqrt(2) for u = v = 0, and 1 otherwise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    if u == 0 then Cu = 1/sqrt(2)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    if v == 0 then Cv = 1/sqrt(2)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    sum += Cu * Cv * coefficient * cos((2*x+1)*u*pi/(2*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)) * cos((2*y+1)*v*pi/(2*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))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end for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</a:t>
            </a:r>
            <a:br>
              <a:rPr lang="en-US"/>
            </a:b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385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3" y="101832"/>
            <a:ext cx="11717188" cy="473174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// Normalize and store the current DCT coefficient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            </a:t>
            </a:r>
            <a:r>
              <a:rPr lang="en-US" i="1" err="1">
                <a:solidFill>
                  <a:srgbClr val="000000"/>
                </a:solidFill>
                <a:latin typeface="Times New Roman"/>
                <a:cs typeface="Times New Roman"/>
              </a:rPr>
              <a:t>DCT_coefficients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[u][v] = sum * (2/</a:t>
            </a:r>
            <a:r>
              <a:rPr lang="en-US" i="1" err="1">
                <a:solidFill>
                  <a:srgbClr val="000000"/>
                </a:solidFill>
                <a:latin typeface="Times New Roman"/>
                <a:cs typeface="Times New Roman"/>
              </a:rPr>
              <a:t>block_size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) * (2/</a:t>
            </a:r>
            <a:r>
              <a:rPr lang="en-US" i="1" err="1">
                <a:solidFill>
                  <a:srgbClr val="000000"/>
                </a:solidFill>
                <a:latin typeface="Times New Roman"/>
                <a:cs typeface="Times New Roman"/>
              </a:rPr>
              <a:t>block_size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        end for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    end for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    // Store the DCT coefficients for the current block in a file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    </a:t>
            </a:r>
            <a:r>
              <a:rPr lang="en-US" i="1" err="1">
                <a:solidFill>
                  <a:srgbClr val="000000"/>
                </a:solidFill>
                <a:latin typeface="Times New Roman"/>
                <a:cs typeface="Times New Roman"/>
              </a:rPr>
              <a:t>write_DCT_coefficients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i="1" err="1">
                <a:solidFill>
                  <a:srgbClr val="000000"/>
                </a:solidFill>
                <a:latin typeface="Times New Roman"/>
                <a:cs typeface="Times New Roman"/>
              </a:rPr>
              <a:t>DCT_coefficients</a:t>
            </a: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solidFill>
                  <a:srgbClr val="000000"/>
                </a:solidFill>
                <a:latin typeface="Times New Roman"/>
                <a:cs typeface="Times New Roman"/>
              </a:rPr>
              <a:t>end for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20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C50F2F1-C81D-5B2D-63B4-7B29FBF61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64" y="4058800"/>
            <a:ext cx="11521704" cy="228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8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50" y="1174"/>
            <a:ext cx="12196418" cy="6854562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>
                <a:latin typeface="Times New Roman"/>
                <a:cs typeface="Times New Roman"/>
              </a:rPr>
              <a:t>OVERALL OBJECTIVE</a:t>
            </a:r>
            <a:endParaRPr lang="en-US" sz="2200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To create an efficient encryption decryption scheme which is fast and secure against various attacks.</a:t>
            </a:r>
          </a:p>
          <a:p>
            <a:r>
              <a:rPr lang="en-US">
                <a:latin typeface="Times New Roman"/>
                <a:cs typeface="Times New Roman"/>
              </a:rPr>
              <a:t>To analyze how the proposed scheme is more efficient in terms of security and computational power than the state-of-the-art algorithms such as AES. </a:t>
            </a:r>
          </a:p>
          <a:p>
            <a:r>
              <a:rPr lang="en-US">
                <a:latin typeface="Times New Roman"/>
                <a:cs typeface="Times New Roman"/>
              </a:rPr>
              <a:t>To ensure enhanced security of key using Secure hashing Algorithm for initial value generation. </a:t>
            </a:r>
            <a:endParaRPr lang="en-US">
              <a:latin typeface="Neue Haas Grotesk Text Pro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To enhance the security of the system by using techniques such as SPN, logistic chaotic map, DCT and RSA. </a:t>
            </a:r>
            <a:endParaRPr lang="en-US">
              <a:latin typeface="Neue Haas Grotesk Text Pro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To study how DCT further improves the encryption quality and how it transforms to frequency domain. </a:t>
            </a:r>
            <a:endParaRPr lang="en-US">
              <a:latin typeface="Neue Haas Grotesk Text Pro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To regenerate the decrypted image as similar to the original image as possible without loss of information.</a:t>
            </a:r>
            <a:r>
              <a:rPr lang="en-US" b="1">
                <a:latin typeface="Times New Roman"/>
                <a:cs typeface="Times New Roman"/>
              </a:rPr>
              <a:t>  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>
              <a:latin typeface="Neue Haas Grotesk Text Pr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2102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97294"/>
            <a:ext cx="11738064" cy="651428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Module 4: Pixel Substitution</a:t>
            </a:r>
            <a:endParaRPr lang="en-US">
              <a:latin typeface="Neue Haas Grotesk Text Pro"/>
              <a:ea typeface="+mn-lt"/>
              <a:cs typeface="+mn-lt"/>
            </a:endParaRP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Input : </a:t>
            </a:r>
            <a:r>
              <a:rPr lang="en-US">
                <a:latin typeface="Times New Roman"/>
                <a:cs typeface="Times New Roman"/>
              </a:rPr>
              <a:t>Level 2 Encrypted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Output : </a:t>
            </a:r>
            <a:r>
              <a:rPr lang="en-US">
                <a:latin typeface="Times New Roman"/>
                <a:cs typeface="Times New Roman"/>
              </a:rPr>
              <a:t>Level 3 Encrypted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parameters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image = </a:t>
            </a:r>
            <a:r>
              <a:rPr lang="en-US" i="1" err="1">
                <a:latin typeface="Times New Roman"/>
                <a:cs typeface="Times New Roman"/>
              </a:rPr>
              <a:t>read_image</a:t>
            </a:r>
            <a:r>
              <a:rPr lang="en-US" i="1">
                <a:latin typeface="Times New Roman"/>
                <a:cs typeface="Times New Roman"/>
              </a:rPr>
              <a:t>()  // Read the image from a file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key = </a:t>
            </a:r>
            <a:r>
              <a:rPr lang="en-US" i="1" err="1">
                <a:latin typeface="Times New Roman"/>
                <a:cs typeface="Times New Roman"/>
              </a:rPr>
              <a:t>generate_key</a:t>
            </a:r>
            <a:r>
              <a:rPr lang="en-US" i="1">
                <a:latin typeface="Times New Roman"/>
                <a:cs typeface="Times New Roman"/>
              </a:rPr>
              <a:t>()  // Generate a random key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substitution_box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generate_substitution_box</a:t>
            </a:r>
            <a:r>
              <a:rPr lang="en-US" i="1">
                <a:latin typeface="Times New Roman"/>
                <a:cs typeface="Times New Roman"/>
              </a:rPr>
              <a:t>()  // Generate a random substitution box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num_pixels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get_num_pixels</a:t>
            </a:r>
            <a:r>
              <a:rPr lang="en-US" i="1">
                <a:latin typeface="Times New Roman"/>
                <a:cs typeface="Times New Roman"/>
              </a:rPr>
              <a:t>(image)  // Get the number of pixels in the image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endParaRPr lang="en-US" i="1">
              <a:latin typeface="Times New Roman"/>
              <a:cs typeface="Times New Roman"/>
            </a:endParaRPr>
          </a:p>
          <a:p>
            <a:pPr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77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400006"/>
            <a:ext cx="11717188" cy="621157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01C61-071E-76AE-5717-ACD6AB1D0421}"/>
              </a:ext>
            </a:extLst>
          </p:cNvPr>
          <p:cNvSpPr txBox="1"/>
          <p:nvPr/>
        </p:nvSpPr>
        <p:spPr>
          <a:xfrm>
            <a:off x="140804" y="60738"/>
            <a:ext cx="1184689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>
                <a:latin typeface="Times New Roman"/>
                <a:cs typeface="Times New Roman"/>
              </a:rPr>
              <a:t>// Encrypt image by substitution using key and substitution box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i="1">
                <a:latin typeface="Times New Roman"/>
                <a:cs typeface="Times New Roman"/>
              </a:rPr>
              <a:t>for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 from 0 to </a:t>
            </a:r>
            <a:r>
              <a:rPr lang="en-US" i="1" err="1">
                <a:latin typeface="Times New Roman"/>
                <a:cs typeface="Times New Roman"/>
              </a:rPr>
              <a:t>num_pixels</a:t>
            </a:r>
            <a:r>
              <a:rPr lang="en-US" i="1">
                <a:latin typeface="Times New Roman"/>
                <a:cs typeface="Times New Roman"/>
              </a:rPr>
              <a:t> - 1 do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i="1">
                <a:latin typeface="Times New Roman"/>
                <a:cs typeface="Times New Roman"/>
              </a:rPr>
              <a:t>    pixel = image[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  // Get the current pixel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new_pixel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substitute_pixel</a:t>
            </a:r>
            <a:r>
              <a:rPr lang="en-US" i="1">
                <a:latin typeface="Times New Roman"/>
                <a:cs typeface="Times New Roman"/>
              </a:rPr>
              <a:t>(pixel, </a:t>
            </a:r>
            <a:r>
              <a:rPr lang="en-US" i="1" err="1">
                <a:latin typeface="Times New Roman"/>
                <a:cs typeface="Times New Roman"/>
              </a:rPr>
              <a:t>substitution_box</a:t>
            </a:r>
            <a:r>
              <a:rPr lang="en-US" i="1">
                <a:latin typeface="Times New Roman"/>
                <a:cs typeface="Times New Roman"/>
              </a:rPr>
              <a:t>)  // Substitute the pixel using the substitution box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encrypted_pixel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encrypt_pixel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new_pixel</a:t>
            </a:r>
            <a:r>
              <a:rPr lang="en-US" i="1">
                <a:latin typeface="Times New Roman"/>
                <a:cs typeface="Times New Roman"/>
              </a:rPr>
              <a:t>, key)  // Encrypt the substituted pixel using the key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i="1">
                <a:latin typeface="Times New Roman"/>
                <a:cs typeface="Times New Roman"/>
              </a:rPr>
              <a:t>    image[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 = </a:t>
            </a:r>
            <a:r>
              <a:rPr lang="en-US" i="1" err="1">
                <a:latin typeface="Times New Roman"/>
                <a:cs typeface="Times New Roman"/>
              </a:rPr>
              <a:t>encrypted_pixel</a:t>
            </a:r>
            <a:r>
              <a:rPr lang="en-US" i="1">
                <a:latin typeface="Times New Roman"/>
                <a:cs typeface="Times New Roman"/>
              </a:rPr>
              <a:t>  // Store the encrypted pixel in the image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i="1">
                <a:latin typeface="Times New Roman"/>
                <a:cs typeface="Times New Roman"/>
              </a:rPr>
              <a:t>end for</a:t>
            </a:r>
            <a:endParaRPr lang="en-US">
              <a:latin typeface="Times New Roman"/>
              <a:cs typeface="Times New Roman"/>
            </a:endParaRPr>
          </a:p>
          <a:p>
            <a:br>
              <a:rPr lang="en-US"/>
            </a:b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i="1">
                <a:latin typeface="Times New Roman"/>
                <a:cs typeface="Times New Roman"/>
              </a:rPr>
              <a:t>// Save encrypted image to file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i="1" err="1">
                <a:latin typeface="Times New Roman"/>
                <a:cs typeface="Times New Roman"/>
              </a:rPr>
              <a:t>save_image</a:t>
            </a:r>
            <a:r>
              <a:rPr lang="en-US" i="1">
                <a:latin typeface="Times New Roman"/>
                <a:cs typeface="Times New Roman"/>
              </a:rPr>
              <a:t>(image, "encrypted_image.png")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i="1" err="1">
                <a:latin typeface="Times New Roman"/>
                <a:cs typeface="Times New Roman"/>
              </a:rPr>
              <a:t>save_substitution_box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substitution_box</a:t>
            </a:r>
            <a:r>
              <a:rPr lang="en-US" i="1">
                <a:latin typeface="Times New Roman"/>
                <a:cs typeface="Times New Roman"/>
              </a:rPr>
              <a:t>, "substitution_box.txt")</a:t>
            </a:r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64FDC77-837F-C30F-43D1-6D32D5584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7" y="3976406"/>
            <a:ext cx="11469814" cy="25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70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27159"/>
            <a:ext cx="11717188" cy="64844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Module 5: RSA Encryption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Input : </a:t>
            </a:r>
            <a:r>
              <a:rPr lang="en-US">
                <a:latin typeface="Times New Roman"/>
                <a:cs typeface="Times New Roman"/>
              </a:rPr>
              <a:t>Level 3 Encrypted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Output : </a:t>
            </a:r>
            <a:r>
              <a:rPr lang="en-US">
                <a:latin typeface="Times New Roman"/>
                <a:cs typeface="Times New Roman"/>
              </a:rPr>
              <a:t>Final Encrypted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 for RSA encryption of a </a:t>
            </a:r>
            <a:r>
              <a:rPr lang="en-US" b="1" err="1">
                <a:latin typeface="Times New Roman"/>
                <a:cs typeface="Times New Roman"/>
              </a:rPr>
              <a:t>coloured</a:t>
            </a:r>
            <a:r>
              <a:rPr lang="en-US" b="1">
                <a:latin typeface="Times New Roman"/>
                <a:cs typeface="Times New Roman"/>
              </a:rPr>
              <a:t> image</a:t>
            </a:r>
            <a:r>
              <a:rPr lang="en-US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the RSA keys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public_key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private_key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generate_RSA_keys</a:t>
            </a:r>
            <a:r>
              <a:rPr lang="en-US" i="1">
                <a:latin typeface="Times New Roman"/>
                <a:cs typeface="Times New Roman"/>
              </a:rPr>
              <a:t>()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Load the image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image = </a:t>
            </a:r>
            <a:r>
              <a:rPr lang="en-US" i="1" err="1">
                <a:latin typeface="Times New Roman"/>
                <a:cs typeface="Times New Roman"/>
              </a:rPr>
              <a:t>load_image</a:t>
            </a:r>
            <a:r>
              <a:rPr lang="en-US" i="1">
                <a:latin typeface="Times New Roman"/>
                <a:cs typeface="Times New Roman"/>
              </a:rPr>
              <a:t>('image.png')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Split the image into its color channels (e.g. Red, Green, Blue)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red_channel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green_channel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blue_channel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split_image_into_channels</a:t>
            </a:r>
            <a:r>
              <a:rPr lang="en-US" i="1">
                <a:latin typeface="Times New Roman"/>
                <a:cs typeface="Times New Roman"/>
              </a:rPr>
              <a:t>(image)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br>
              <a:rPr lang="en-US"/>
            </a:br>
            <a:endParaRPr lang="en-US"/>
          </a:p>
          <a:p>
            <a:pPr algn="just">
              <a:buNone/>
            </a:pPr>
            <a:endParaRPr lang="en-US" u="sng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1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93281-DD35-B7EA-148E-62B3A4545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8" y="-167"/>
            <a:ext cx="11963150" cy="676743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// Loop through each color channel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for channel in [</a:t>
            </a:r>
            <a:r>
              <a:rPr lang="en-US" i="1" err="1">
                <a:latin typeface="Times New Roman"/>
                <a:cs typeface="Times New Roman"/>
              </a:rPr>
              <a:t>red_channel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green_channel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blue_channel</a:t>
            </a:r>
            <a:r>
              <a:rPr lang="en-US" i="1">
                <a:latin typeface="Times New Roman"/>
                <a:cs typeface="Times New Roman"/>
              </a:rPr>
              <a:t>]: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    // Flatten the color channel to a 1D array of pixel values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pixel_values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flatten_channel_to_array</a:t>
            </a:r>
            <a:r>
              <a:rPr lang="en-US" i="1">
                <a:latin typeface="Times New Roman"/>
                <a:cs typeface="Times New Roman"/>
              </a:rPr>
              <a:t>(channel)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i="1">
                <a:latin typeface="Times New Roman"/>
                <a:cs typeface="Times New Roman"/>
              </a:rPr>
              <a:t>    // Encrypt the pixel values using RSA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encrypted_values</a:t>
            </a:r>
            <a:r>
              <a:rPr lang="en-US" i="1">
                <a:latin typeface="Times New Roman"/>
                <a:cs typeface="Times New Roman"/>
              </a:rPr>
              <a:t> = []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    for </a:t>
            </a:r>
            <a:r>
              <a:rPr lang="en-US" i="1" err="1">
                <a:latin typeface="Times New Roman"/>
                <a:cs typeface="Times New Roman"/>
              </a:rPr>
              <a:t>pixel_value</a:t>
            </a:r>
            <a:r>
              <a:rPr lang="en-US" i="1">
                <a:latin typeface="Times New Roman"/>
                <a:cs typeface="Times New Roman"/>
              </a:rPr>
              <a:t> in </a:t>
            </a:r>
            <a:r>
              <a:rPr lang="en-US" i="1" err="1">
                <a:latin typeface="Times New Roman"/>
                <a:cs typeface="Times New Roman"/>
              </a:rPr>
              <a:t>pixel_values</a:t>
            </a:r>
            <a:r>
              <a:rPr lang="en-US" i="1">
                <a:latin typeface="Times New Roman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</a:t>
            </a:r>
            <a:r>
              <a:rPr lang="en-US" i="1" err="1">
                <a:latin typeface="Times New Roman"/>
                <a:cs typeface="Times New Roman"/>
              </a:rPr>
              <a:t>encrypted_value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RSA_encrypt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pixel_value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public_key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</a:t>
            </a:r>
            <a:r>
              <a:rPr lang="en-US" i="1" err="1">
                <a:latin typeface="Times New Roman"/>
                <a:cs typeface="Times New Roman"/>
              </a:rPr>
              <a:t>encrypted_values.append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encrypted_value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    // Replace the original pixel values with the encrypted ones in the color channel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replace_channel_with_encrypted_values</a:t>
            </a:r>
            <a:r>
              <a:rPr lang="en-US" i="1">
                <a:latin typeface="Times New Roman"/>
                <a:cs typeface="Times New Roman"/>
              </a:rPr>
              <a:t>(channel, </a:t>
            </a:r>
            <a:r>
              <a:rPr lang="en-US" i="1" err="1">
                <a:latin typeface="Times New Roman"/>
                <a:cs typeface="Times New Roman"/>
              </a:rPr>
              <a:t>encrypted_values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>
                <a:latin typeface="Times New Roman"/>
                <a:cs typeface="Times New Roman"/>
              </a:rPr>
              <a:t>// Merge the color channels back into a single image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 err="1">
                <a:latin typeface="Times New Roman"/>
                <a:cs typeface="Times New Roman"/>
              </a:rPr>
              <a:t>encrypted_image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merge_channels_into_image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red_channel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green_channel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blue_channel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i="1">
                <a:latin typeface="Times New Roman"/>
                <a:cs typeface="Times New Roman"/>
              </a:rPr>
              <a:t>// Save the encrypted image</a:t>
            </a: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i="1" err="1">
                <a:latin typeface="Times New Roman"/>
                <a:cs typeface="Times New Roman"/>
              </a:rPr>
              <a:t>save_image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encrypted_image</a:t>
            </a:r>
            <a:r>
              <a:rPr lang="en-US" i="1">
                <a:latin typeface="Times New Roman"/>
                <a:cs typeface="Times New Roman"/>
              </a:rPr>
              <a:t>, 'encrypted_image.png')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54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ADD59-DE85-1459-91A1-622AB0BB8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" y="93182"/>
            <a:ext cx="11855635" cy="66277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br>
              <a:rPr lang="en-US"/>
            </a:b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C0FFAF5-F4B5-1656-DACE-08FE04020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81" y="1332994"/>
            <a:ext cx="10949864" cy="40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3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27159"/>
            <a:ext cx="11717188" cy="648441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Module 6: RSA Decryption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Input :</a:t>
            </a:r>
            <a:r>
              <a:rPr lang="en-US">
                <a:latin typeface="Times New Roman"/>
                <a:cs typeface="Times New Roman"/>
              </a:rPr>
              <a:t>Final encrypted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Output : </a:t>
            </a:r>
            <a:r>
              <a:rPr lang="en-US">
                <a:latin typeface="Times New Roman"/>
                <a:cs typeface="Times New Roman"/>
              </a:rPr>
              <a:t>Level 1 Decrypted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 for RSA decryption of a </a:t>
            </a:r>
            <a:r>
              <a:rPr lang="en-US" b="1" err="1">
                <a:latin typeface="Times New Roman"/>
                <a:cs typeface="Times New Roman"/>
              </a:rPr>
              <a:t>coloured</a:t>
            </a:r>
            <a:r>
              <a:rPr lang="en-US" b="1">
                <a:latin typeface="Times New Roman"/>
                <a:cs typeface="Times New Roman"/>
              </a:rPr>
              <a:t> image</a:t>
            </a:r>
            <a:r>
              <a:rPr lang="en-US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the RSA keys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public_key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private_key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generate_RSA_keys</a:t>
            </a:r>
            <a:r>
              <a:rPr lang="en-US" i="1">
                <a:latin typeface="Times New Roman"/>
                <a:cs typeface="Times New Roman"/>
              </a:rPr>
              <a:t>()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Load the image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image = </a:t>
            </a:r>
            <a:r>
              <a:rPr lang="en-US" i="1" err="1">
                <a:latin typeface="Times New Roman"/>
                <a:cs typeface="Times New Roman"/>
              </a:rPr>
              <a:t>load_image</a:t>
            </a:r>
            <a:r>
              <a:rPr lang="en-US" i="1">
                <a:latin typeface="Times New Roman"/>
                <a:cs typeface="Times New Roman"/>
              </a:rPr>
              <a:t>('image.png')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Split the image into its color channels (e.g. Red, Green, Blue)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red_channel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green_channel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blue_channel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split_image_into_channels</a:t>
            </a:r>
            <a:r>
              <a:rPr lang="en-US" i="1">
                <a:latin typeface="Times New Roman"/>
                <a:cs typeface="Times New Roman"/>
              </a:rPr>
              <a:t>(image)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br>
              <a:rPr lang="en-US"/>
            </a:br>
            <a:endParaRPr lang="en-US"/>
          </a:p>
          <a:p>
            <a:pPr algn="just">
              <a:buNone/>
            </a:pPr>
            <a:endParaRPr lang="en-US" u="sng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27159"/>
            <a:ext cx="11717188" cy="648441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1400" i="1">
                <a:latin typeface="Times New Roman"/>
                <a:cs typeface="Times New Roman"/>
              </a:rPr>
              <a:t>/</a:t>
            </a:r>
            <a:r>
              <a:rPr lang="en-US" i="1">
                <a:latin typeface="Times New Roman"/>
                <a:cs typeface="Times New Roman"/>
              </a:rPr>
              <a:t>/ Loop through each color channel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for channel in [red_channel, green_channel, blue_channel]: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Flatten the color channel to a 1D array of pixel values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pixel_values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flatten_channel_to_array</a:t>
            </a:r>
            <a:r>
              <a:rPr lang="en-US" i="1">
                <a:latin typeface="Times New Roman"/>
                <a:cs typeface="Times New Roman"/>
              </a:rPr>
              <a:t>(channel)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Decrypt the pixel values using RSA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decrypted_values</a:t>
            </a:r>
            <a:r>
              <a:rPr lang="en-US" i="1">
                <a:latin typeface="Times New Roman"/>
                <a:cs typeface="Times New Roman"/>
              </a:rPr>
              <a:t> = []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for </a:t>
            </a:r>
            <a:r>
              <a:rPr lang="en-US" i="1" err="1">
                <a:latin typeface="Times New Roman"/>
                <a:cs typeface="Times New Roman"/>
              </a:rPr>
              <a:t>pixel_value</a:t>
            </a:r>
            <a:r>
              <a:rPr lang="en-US" i="1">
                <a:latin typeface="Times New Roman"/>
                <a:cs typeface="Times New Roman"/>
              </a:rPr>
              <a:t> in </a:t>
            </a:r>
            <a:r>
              <a:rPr lang="en-US" i="1" err="1">
                <a:latin typeface="Times New Roman"/>
                <a:cs typeface="Times New Roman"/>
              </a:rPr>
              <a:t>pixel_values</a:t>
            </a:r>
            <a:r>
              <a:rPr lang="en-US" i="1">
                <a:latin typeface="Times New Roman"/>
                <a:cs typeface="Times New Roman"/>
              </a:rPr>
              <a:t>: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</a:t>
            </a:r>
            <a:r>
              <a:rPr lang="en-US" i="1" err="1">
                <a:latin typeface="Times New Roman"/>
                <a:cs typeface="Times New Roman"/>
              </a:rPr>
              <a:t>decrypted_value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RSA_decrypt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pixel_value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private_key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</a:t>
            </a:r>
            <a:r>
              <a:rPr lang="en-US" i="1" err="1">
                <a:latin typeface="Times New Roman"/>
                <a:cs typeface="Times New Roman"/>
              </a:rPr>
              <a:t>decrypted_values.append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decrypted_value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Replace the original pixel values with the encrypted ones in the color channel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replace_channel_with_decrypted_values</a:t>
            </a:r>
            <a:r>
              <a:rPr lang="en-US" i="1">
                <a:latin typeface="Times New Roman"/>
                <a:cs typeface="Times New Roman"/>
              </a:rPr>
              <a:t>(channel, </a:t>
            </a:r>
            <a:r>
              <a:rPr lang="en-US" i="1" err="1">
                <a:latin typeface="Times New Roman"/>
                <a:cs typeface="Times New Roman"/>
              </a:rPr>
              <a:t>decrypted_values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Merge the color channels back into a single image</a:t>
            </a:r>
            <a:endParaRPr lang="en-US"/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decrypted_image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merge_channels_into_image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red_channel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green_channel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blue_channel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/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save_image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decrypted_image</a:t>
            </a:r>
            <a:r>
              <a:rPr lang="en-US" i="1">
                <a:latin typeface="Times New Roman"/>
                <a:cs typeface="Times New Roman"/>
              </a:rPr>
              <a:t>, 'decrypted_image.png')</a:t>
            </a:r>
            <a:endParaRPr lang="en-US"/>
          </a:p>
          <a:p>
            <a:pPr algn="just">
              <a:buNone/>
            </a:pPr>
            <a:br>
              <a:rPr lang="en-US"/>
            </a:br>
            <a:br>
              <a:rPr lang="en-US"/>
            </a:br>
            <a:endParaRPr lang="en-US"/>
          </a:p>
          <a:p>
            <a:pPr algn="just">
              <a:buNone/>
            </a:pPr>
            <a:endParaRPr lang="en-US" u="sng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65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829CB705-A743-BA97-9E9D-582324F40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75" y="1562532"/>
            <a:ext cx="10704560" cy="3735297"/>
          </a:xfrm>
        </p:spPr>
      </p:pic>
    </p:spTree>
    <p:extLst>
      <p:ext uri="{BB962C8B-B14F-4D97-AF65-F5344CB8AC3E}">
        <p14:creationId xmlns:p14="http://schemas.microsoft.com/office/powerpoint/2010/main" val="322819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85046"/>
            <a:ext cx="11717188" cy="652653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2200" u="sng">
                <a:latin typeface="Times New Roman"/>
                <a:cs typeface="Times New Roman"/>
              </a:rPr>
              <a:t>Module 7: Reversing Pixel Substitution</a:t>
            </a:r>
            <a:endParaRPr lang="en-US" sz="2200"/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Input :</a:t>
            </a:r>
            <a:r>
              <a:rPr lang="en-US">
                <a:latin typeface="Times New Roman"/>
                <a:cs typeface="Times New Roman"/>
              </a:rPr>
              <a:t> Level 1 decrypted Image</a:t>
            </a:r>
            <a:endParaRPr lang="en-US"/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Output : </a:t>
            </a:r>
            <a:r>
              <a:rPr lang="en-US">
                <a:latin typeface="Times New Roman"/>
                <a:cs typeface="Times New Roman"/>
              </a:rPr>
              <a:t>Level 2 decrypted Image</a:t>
            </a:r>
            <a:endParaRPr lang="en-US"/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parameters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image = </a:t>
            </a:r>
            <a:r>
              <a:rPr lang="en-US" i="1" err="1">
                <a:latin typeface="Times New Roman"/>
                <a:cs typeface="Times New Roman"/>
              </a:rPr>
              <a:t>read_image</a:t>
            </a:r>
            <a:r>
              <a:rPr lang="en-US" i="1">
                <a:latin typeface="Times New Roman"/>
                <a:cs typeface="Times New Roman"/>
              </a:rPr>
              <a:t>()  // Read the image from a file</a:t>
            </a:r>
            <a:endParaRPr lang="en-US"/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num_pixels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get_num_pixels</a:t>
            </a:r>
            <a:r>
              <a:rPr lang="en-US" i="1">
                <a:latin typeface="Times New Roman"/>
                <a:cs typeface="Times New Roman"/>
              </a:rPr>
              <a:t>(image)  // Get the number of pixels in the image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Decrypt image by substitution using key and substitution box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for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 from 0 to </a:t>
            </a:r>
            <a:r>
              <a:rPr lang="en-US" i="1" err="1">
                <a:latin typeface="Times New Roman"/>
                <a:cs typeface="Times New Roman"/>
              </a:rPr>
              <a:t>num_pixels</a:t>
            </a:r>
            <a:r>
              <a:rPr lang="en-US" i="1">
                <a:latin typeface="Times New Roman"/>
                <a:cs typeface="Times New Roman"/>
              </a:rPr>
              <a:t> - 1 do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pixel = image[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  // Get the current pixel</a:t>
            </a:r>
            <a:endParaRPr lang="en-US"/>
          </a:p>
          <a:p>
            <a:pPr algn="just">
              <a:buNone/>
            </a:pPr>
            <a:br>
              <a:rPr lang="en-US"/>
            </a:br>
            <a:endParaRPr lang="en-US"/>
          </a:p>
          <a:p>
            <a:pPr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17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85046"/>
            <a:ext cx="11717188" cy="652653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decrypted_pixel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decrypt_pixel</a:t>
            </a:r>
            <a:r>
              <a:rPr lang="en-US" i="1">
                <a:latin typeface="Times New Roman"/>
                <a:cs typeface="Times New Roman"/>
              </a:rPr>
              <a:t>(pixel, key)  // Decrypt the substituted pixel using the key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new_pixel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substitute_pixel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decypted_pixel</a:t>
            </a:r>
            <a:r>
              <a:rPr lang="en-US" i="1">
                <a:latin typeface="Times New Roman"/>
                <a:cs typeface="Times New Roman"/>
              </a:rPr>
              <a:t>, substitution_box)  // Substitute the pixel using the substitution box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image[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 = </a:t>
            </a:r>
            <a:r>
              <a:rPr lang="en-US" i="1" err="1">
                <a:latin typeface="Times New Roman"/>
                <a:cs typeface="Times New Roman"/>
              </a:rPr>
              <a:t>new_pixel</a:t>
            </a:r>
            <a:r>
              <a:rPr lang="en-US" i="1">
                <a:latin typeface="Times New Roman"/>
                <a:cs typeface="Times New Roman"/>
              </a:rPr>
              <a:t>  // Store the decrypted pixel in the image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end for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Save decrypted image to file</a:t>
            </a: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save_image</a:t>
            </a:r>
            <a:r>
              <a:rPr lang="en-US" i="1">
                <a:latin typeface="Times New Roman"/>
                <a:cs typeface="Times New Roman"/>
              </a:rPr>
              <a:t>(image, "decrypted_image.png")</a:t>
            </a:r>
          </a:p>
          <a:p>
            <a:pPr algn="just">
              <a:buNone/>
            </a:pPr>
            <a:br>
              <a:rPr lang="en-US"/>
            </a:br>
            <a:br>
              <a:rPr lang="en-US"/>
            </a:br>
            <a:endParaRPr lang="en-US"/>
          </a:p>
          <a:p>
            <a:pPr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E5198DC-4B39-ED22-6B3A-8E4B47737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6" y="3349795"/>
            <a:ext cx="10671091" cy="281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16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" y="1319"/>
            <a:ext cx="12182854" cy="6853673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>
                <a:latin typeface="Times New Roman"/>
                <a:ea typeface="+mn-lt"/>
                <a:cs typeface="+mn-lt"/>
              </a:rPr>
              <a:t>INTRODUCTION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Privacy is an important concern related to sharing data over the internet in our daily life. 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r>
              <a:rPr lang="en-US">
                <a:latin typeface="Times New Roman"/>
                <a:ea typeface="+mn-lt"/>
                <a:cs typeface="Times New Roman"/>
              </a:rPr>
              <a:t> Image security is of great importance in both military and commercial fields.</a:t>
            </a:r>
          </a:p>
          <a:p>
            <a:r>
              <a:rPr lang="en-US">
                <a:latin typeface="Times New Roman"/>
                <a:ea typeface="+mn-lt"/>
                <a:cs typeface="Times New Roman"/>
              </a:rPr>
              <a:t>Unexpected exposure of private photos and divulged military and governmental classified images caused by malicious/ unauthorized users may lead to huge disadvantages.</a:t>
            </a:r>
          </a:p>
          <a:p>
            <a:r>
              <a:rPr lang="en-US">
                <a:latin typeface="Times New Roman"/>
                <a:ea typeface="+mn-lt"/>
                <a:cs typeface="+mn-lt"/>
              </a:rPr>
              <a:t>The security of image information could be threatened in the process of transmission, especially in the low security channel and also in storage.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ea typeface="+mn-lt"/>
                <a:cs typeface="Times New Roman"/>
              </a:rPr>
              <a:t>Images, however, have various intrinsic features, such as bulk data capacity and high correlation among pixels, that render traditional encryption algorithms such as DES, IDEA unsuitable.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>
                <a:latin typeface="Times New Roman"/>
                <a:ea typeface="+mn-lt"/>
                <a:cs typeface="+mn-lt"/>
              </a:rPr>
              <a:t>In order to overcome the limitations of traditional encryption algorithms, we have proposed a novel image encryption and decryption scheme using logistic chaotic map and pixel substitution.</a:t>
            </a: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ea typeface="+mn-lt"/>
                <a:cs typeface="Times New Roman"/>
              </a:rPr>
              <a:t>Two basic techniques to obscure high redundancies and strong correlations are confusion (substitution) and diffusion (permutation),they generally make an excellent security solution when combined.</a:t>
            </a: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2121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34246"/>
            <a:ext cx="11981348" cy="67398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Module 8: IDCT</a:t>
            </a:r>
            <a:endParaRPr lang="en-US" sz="22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Input : </a:t>
            </a:r>
            <a:r>
              <a:rPr lang="en-US">
                <a:latin typeface="Times New Roman"/>
                <a:cs typeface="Times New Roman"/>
              </a:rPr>
              <a:t>Level 2 decrypted image</a:t>
            </a:r>
          </a:p>
          <a:p>
            <a:pPr marL="0" indent="0">
              <a:buNone/>
            </a:pPr>
            <a:r>
              <a:rPr lang="en-US" b="1">
                <a:latin typeface="Times New Roman"/>
                <a:cs typeface="Times New Roman"/>
              </a:rPr>
              <a:t>Output: </a:t>
            </a:r>
            <a:r>
              <a:rPr lang="en-US">
                <a:latin typeface="Times New Roman"/>
                <a:cs typeface="Times New Roman"/>
              </a:rPr>
              <a:t>Level 3  decrypted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parameters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= 8  // Set the block size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DCT_coefficients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read_DCT_coefficients</a:t>
            </a:r>
            <a:r>
              <a:rPr lang="en-US" i="1">
                <a:latin typeface="Times New Roman"/>
                <a:cs typeface="Times New Roman"/>
              </a:rPr>
              <a:t>()  // Read the DCT coefficients from a file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Perform IDCT on each block of coefficients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for each block of </a:t>
            </a:r>
            <a:r>
              <a:rPr lang="en-US" i="1" err="1">
                <a:latin typeface="Times New Roman"/>
                <a:cs typeface="Times New Roman"/>
              </a:rPr>
              <a:t>DCT_coefficients</a:t>
            </a:r>
            <a:r>
              <a:rPr lang="en-US" i="1">
                <a:latin typeface="Times New Roman"/>
                <a:cs typeface="Times New Roman"/>
              </a:rPr>
              <a:t> do</a:t>
            </a:r>
          </a:p>
          <a:p>
            <a:pPr marL="0" indent="0">
              <a:buNone/>
            </a:pPr>
            <a:br>
              <a:rPr lang="en-US"/>
            </a:br>
            <a:br>
              <a:rPr lang="en-US"/>
            </a:b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495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7" y="63759"/>
            <a:ext cx="11958790" cy="650548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1400" i="1">
                <a:latin typeface="Times New Roman"/>
                <a:cs typeface="Times New Roman"/>
              </a:rPr>
              <a:t>    </a:t>
            </a:r>
            <a:r>
              <a:rPr lang="en-US" i="1">
                <a:latin typeface="Times New Roman"/>
                <a:cs typeface="Times New Roman"/>
              </a:rPr>
              <a:t>// Compute the IDCT for each pixel in the block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for x from 0 to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- 1 do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for y from 0 to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- 1 do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// Compute the sum of DCT coefficients for the current pixel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sum = 0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for u from 0 to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- 1 do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for v from 0 to 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 - 1 do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    Cu = Cv = 1/sqrt(2)  // Set the constant factors to 1/sqrt(2) for u = v = 0, and 1 otherwise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    if u == 0 then Cu = 1/sqrt(2)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    if v == 0 then Cv = 1/sqrt(2)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       sum += Cu * Cv * </a:t>
            </a:r>
            <a:r>
              <a:rPr lang="en-US" i="1" err="1">
                <a:latin typeface="Times New Roman"/>
                <a:cs typeface="Times New Roman"/>
              </a:rPr>
              <a:t>DCT_coefficients</a:t>
            </a:r>
            <a:r>
              <a:rPr lang="en-US" i="1">
                <a:latin typeface="Times New Roman"/>
                <a:cs typeface="Times New Roman"/>
              </a:rPr>
              <a:t>[u][v] * cos((2*x+1)*u*pi/(2*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)) * cos((2*y+1)*v*pi/(2*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))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end for</a:t>
            </a:r>
            <a:endParaRPr lang="en-US"/>
          </a:p>
          <a:p>
            <a:pPr algn="just">
              <a:buNone/>
            </a:pPr>
            <a:r>
              <a:rPr lang="en-US" sz="1400" i="1">
                <a:latin typeface="Times New Roman"/>
                <a:cs typeface="Times New Roman"/>
              </a:rPr>
              <a:t>          </a:t>
            </a:r>
            <a:r>
              <a:rPr lang="en-US" i="1">
                <a:latin typeface="Times New Roman"/>
                <a:cs typeface="Times New Roman"/>
              </a:rPr>
              <a:t>  // Scale and round the sum to obtain the reconstructed pixel value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    </a:t>
            </a:r>
            <a:r>
              <a:rPr lang="en-US" i="1" err="1">
                <a:latin typeface="Times New Roman"/>
                <a:cs typeface="Times New Roman"/>
              </a:rPr>
              <a:t>pixel_value</a:t>
            </a:r>
            <a:r>
              <a:rPr lang="en-US" i="1">
                <a:latin typeface="Times New Roman"/>
                <a:cs typeface="Times New Roman"/>
              </a:rPr>
              <a:t> = round(sum * (2/</a:t>
            </a:r>
            <a:r>
              <a:rPr lang="en-US" i="1" err="1">
                <a:latin typeface="Times New Roman"/>
                <a:cs typeface="Times New Roman"/>
              </a:rPr>
              <a:t>block_size</a:t>
            </a:r>
            <a:r>
              <a:rPr lang="en-US" i="1">
                <a:latin typeface="Times New Roman"/>
                <a:cs typeface="Times New Roman"/>
              </a:rPr>
              <a:t>) + 128)</a:t>
            </a:r>
            <a:endParaRPr lang="en-US"/>
          </a:p>
          <a:p>
            <a:pPr algn="just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40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46" y="-6301"/>
            <a:ext cx="12191743" cy="6865619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1400" i="1">
                <a:latin typeface="Times New Roman"/>
                <a:ea typeface="+mn-lt"/>
                <a:cs typeface="Times New Roman"/>
              </a:rPr>
              <a:t>            </a:t>
            </a:r>
            <a:r>
              <a:rPr lang="en-US" i="1">
                <a:latin typeface="Times New Roman"/>
                <a:ea typeface="+mn-lt"/>
                <a:cs typeface="Times New Roman"/>
              </a:rPr>
              <a:t> // Clamp the pixel value to [0, 255]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ea typeface="+mn-lt"/>
                <a:cs typeface="Times New Roman"/>
              </a:rPr>
              <a:t>            if </a:t>
            </a:r>
            <a:r>
              <a:rPr lang="en-US" i="1" err="1">
                <a:latin typeface="Times New Roman"/>
                <a:ea typeface="+mn-lt"/>
                <a:cs typeface="Times New Roman"/>
              </a:rPr>
              <a:t>pixel_value</a:t>
            </a:r>
            <a:r>
              <a:rPr lang="en-US" i="1">
                <a:latin typeface="Times New Roman"/>
                <a:ea typeface="+mn-lt"/>
                <a:cs typeface="Times New Roman"/>
              </a:rPr>
              <a:t> &lt; 0 then </a:t>
            </a:r>
            <a:r>
              <a:rPr lang="en-US" i="1" err="1">
                <a:latin typeface="Times New Roman"/>
                <a:ea typeface="+mn-lt"/>
                <a:cs typeface="Times New Roman"/>
              </a:rPr>
              <a:t>pixel_value</a:t>
            </a:r>
            <a:r>
              <a:rPr lang="en-US" i="1">
                <a:latin typeface="Times New Roman"/>
                <a:ea typeface="+mn-lt"/>
                <a:cs typeface="Times New Roman"/>
              </a:rPr>
              <a:t> = 0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ea typeface="+mn-lt"/>
                <a:cs typeface="Times New Roman"/>
              </a:rPr>
              <a:t>            if </a:t>
            </a:r>
            <a:r>
              <a:rPr lang="en-US" i="1" err="1">
                <a:latin typeface="Times New Roman"/>
                <a:ea typeface="+mn-lt"/>
                <a:cs typeface="Times New Roman"/>
              </a:rPr>
              <a:t>pixel_value</a:t>
            </a:r>
            <a:r>
              <a:rPr lang="en-US" i="1">
                <a:latin typeface="Times New Roman"/>
                <a:ea typeface="+mn-lt"/>
                <a:cs typeface="Times New Roman"/>
              </a:rPr>
              <a:t> &gt; 255 then </a:t>
            </a:r>
            <a:r>
              <a:rPr lang="en-US" i="1" err="1">
                <a:latin typeface="Times New Roman"/>
                <a:ea typeface="+mn-lt"/>
                <a:cs typeface="Times New Roman"/>
              </a:rPr>
              <a:t>pixel_value</a:t>
            </a:r>
            <a:r>
              <a:rPr lang="en-US" i="1">
                <a:latin typeface="Times New Roman"/>
                <a:ea typeface="+mn-lt"/>
                <a:cs typeface="Times New Roman"/>
              </a:rPr>
              <a:t> = 255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ea typeface="+mn-lt"/>
                <a:cs typeface="Times New Roman"/>
              </a:rPr>
              <a:t>            // Store the reconstructed pixel value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ea typeface="+mn-lt"/>
                <a:cs typeface="Times New Roman"/>
              </a:rPr>
              <a:t>            </a:t>
            </a:r>
            <a:r>
              <a:rPr lang="en-US" i="1" err="1">
                <a:latin typeface="Times New Roman"/>
                <a:ea typeface="+mn-lt"/>
                <a:cs typeface="Times New Roman"/>
              </a:rPr>
              <a:t>reconstructed_block</a:t>
            </a:r>
            <a:r>
              <a:rPr lang="en-US" i="1">
                <a:latin typeface="Times New Roman"/>
                <a:ea typeface="+mn-lt"/>
                <a:cs typeface="Times New Roman"/>
              </a:rPr>
              <a:t>[x][y] = </a:t>
            </a:r>
            <a:r>
              <a:rPr lang="en-US" i="1" err="1">
                <a:latin typeface="Times New Roman"/>
                <a:ea typeface="+mn-lt"/>
                <a:cs typeface="Times New Roman"/>
              </a:rPr>
              <a:t>pixel_value</a:t>
            </a:r>
            <a:endParaRPr lang="en-US" err="1"/>
          </a:p>
          <a:p>
            <a:pPr algn="just">
              <a:buNone/>
            </a:pPr>
            <a:r>
              <a:rPr lang="en-US" i="1">
                <a:latin typeface="Times New Roman"/>
                <a:ea typeface="+mn-lt"/>
                <a:cs typeface="Times New Roman"/>
              </a:rPr>
              <a:t>        end for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ea typeface="+mn-lt"/>
                <a:cs typeface="Times New Roman"/>
              </a:rPr>
              <a:t>    end for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ea typeface="+mn-lt"/>
                <a:cs typeface="Times New Roman"/>
              </a:rPr>
              <a:t>    // Store the reconstructed block in the image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ea typeface="+mn-lt"/>
                <a:cs typeface="Times New Roman"/>
              </a:rPr>
              <a:t>    </a:t>
            </a:r>
            <a:r>
              <a:rPr lang="en-US" i="1" err="1">
                <a:latin typeface="Times New Roman"/>
                <a:ea typeface="+mn-lt"/>
                <a:cs typeface="Times New Roman"/>
              </a:rPr>
              <a:t>write_reconstructed_block</a:t>
            </a:r>
            <a:r>
              <a:rPr lang="en-US" i="1">
                <a:latin typeface="Times New Roman"/>
                <a:ea typeface="+mn-lt"/>
                <a:cs typeface="Times New Roman"/>
              </a:rPr>
              <a:t>(</a:t>
            </a:r>
            <a:r>
              <a:rPr lang="en-US" i="1" err="1">
                <a:latin typeface="Times New Roman"/>
                <a:ea typeface="+mn-lt"/>
                <a:cs typeface="Times New Roman"/>
              </a:rPr>
              <a:t>reconstructed_block</a:t>
            </a:r>
            <a:r>
              <a:rPr lang="en-US" i="1">
                <a:latin typeface="Times New Roman"/>
                <a:ea typeface="+mn-lt"/>
                <a:cs typeface="Times New Roman"/>
              </a:rPr>
              <a:t>)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ea typeface="+mn-lt"/>
                <a:cs typeface="Times New Roman"/>
              </a:rPr>
              <a:t>end for</a:t>
            </a:r>
            <a:endParaRPr lang="en-US"/>
          </a:p>
          <a:p>
            <a:pPr marL="0" indent="0">
              <a:buNone/>
            </a:pPr>
            <a:br>
              <a:rPr lang="en-US"/>
            </a:br>
            <a:r>
              <a:rPr lang="en-US" sz="2000">
                <a:latin typeface="Times New Roman"/>
                <a:ea typeface="+mn-lt"/>
                <a:cs typeface="Times New Roman"/>
              </a:rPr>
              <a:t>         </a:t>
            </a:r>
            <a:r>
              <a:rPr lang="en-US" sz="1600">
                <a:latin typeface="Times New Roman"/>
                <a:ea typeface="+mn-lt"/>
                <a:cs typeface="Times New Roman"/>
              </a:rPr>
              <a:t> </a:t>
            </a:r>
            <a:br>
              <a:rPr lang="en-US"/>
            </a:br>
            <a:endParaRPr lang="en-US" sz="1600"/>
          </a:p>
          <a:p>
            <a:pPr marL="0" indent="0">
              <a:buNone/>
            </a:pPr>
            <a:endParaRPr lang="en-US" sz="16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600">
              <a:latin typeface="Times New Roman"/>
              <a:cs typeface="Times New Roman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F51D90B-06C9-1871-E691-7483AA5E7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507" y="4437986"/>
            <a:ext cx="9033854" cy="232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4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18171"/>
            <a:ext cx="11861585" cy="66291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Module 9 : Generating Key Streams</a:t>
            </a:r>
            <a:endParaRPr lang="en-US" sz="22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Input : </a:t>
            </a:r>
            <a:r>
              <a:rPr lang="en-US">
                <a:latin typeface="Times New Roman"/>
                <a:cs typeface="Times New Roman"/>
              </a:rPr>
              <a:t>Encrypted keys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Output : </a:t>
            </a:r>
            <a:r>
              <a:rPr lang="en-US">
                <a:latin typeface="Times New Roman"/>
                <a:cs typeface="Times New Roman"/>
              </a:rPr>
              <a:t>Key streams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 for logistic chaotic map: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Initialize r and x0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for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 from 1 to N do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x = r * x0 * (1 - x0) // Compute the next value of "x" using the logistic map equation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x0 = x // Set the current value of "x" to the previous value for the next iteration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end for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12B64B2-6D91-EA56-1071-DA5B5A27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6006" y="225468"/>
            <a:ext cx="2209640" cy="64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00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3" y="123919"/>
            <a:ext cx="12009461" cy="66708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Module 10 :Reversing Permutation</a:t>
            </a:r>
            <a:endParaRPr lang="en-US" sz="22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b="1">
                <a:latin typeface="Times New Roman"/>
                <a:ea typeface="+mn-lt"/>
                <a:cs typeface="+mn-lt"/>
              </a:rPr>
              <a:t>Reversing Column Permutation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Input:</a:t>
            </a:r>
            <a:r>
              <a:rPr lang="en-US">
                <a:latin typeface="Times New Roman"/>
                <a:cs typeface="Times New Roman"/>
              </a:rPr>
              <a:t> Level 3 decrypted image </a:t>
            </a:r>
            <a:endParaRPr lang="en-US"/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Output : </a:t>
            </a:r>
            <a:r>
              <a:rPr lang="en-US">
                <a:latin typeface="Times New Roman"/>
                <a:cs typeface="Times New Roman"/>
              </a:rPr>
              <a:t>Column permuted decrypted image</a:t>
            </a:r>
            <a:endParaRPr lang="en-US"/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 for column permutation:</a:t>
            </a:r>
            <a:endParaRPr lang="en-US" b="1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Define the image dimensions</a:t>
            </a:r>
            <a:endParaRPr lang="en-US"/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 = ...</a:t>
            </a:r>
            <a:endParaRPr lang="en-US"/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 = …</a:t>
            </a:r>
            <a:endParaRPr lang="en-US">
              <a:latin typeface="Neue Haas Grotesk Text Pro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a new image with the same dimensions as the original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new_image</a:t>
            </a:r>
            <a:r>
              <a:rPr lang="en-US" i="1">
                <a:latin typeface="Times New Roman"/>
                <a:cs typeface="Times New Roman"/>
              </a:rPr>
              <a:t> = </a:t>
            </a:r>
            <a:r>
              <a:rPr lang="en-US" i="1" err="1">
                <a:latin typeface="Times New Roman"/>
                <a:cs typeface="Times New Roman"/>
              </a:rPr>
              <a:t>create_image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, </a:t>
            </a: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83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45102"/>
            <a:ext cx="11988585" cy="669173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Loop through each column in the original image, using the permutation order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for j = 0 to </a:t>
            </a: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 - 1: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Get the index of the column to copy from the original image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column_index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permutation_order</a:t>
            </a:r>
            <a:r>
              <a:rPr lang="en-US" i="1">
                <a:latin typeface="Times New Roman"/>
                <a:cs typeface="Times New Roman"/>
              </a:rPr>
              <a:t>[j]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Loop through each pixel in the column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for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 = 0 to </a:t>
            </a: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 - 1: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// Copy the pixel from the original image to the corresponding position in the new image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</a:t>
            </a:r>
            <a:r>
              <a:rPr lang="en-US" i="1" err="1">
                <a:latin typeface="Times New Roman"/>
                <a:cs typeface="Times New Roman"/>
              </a:rPr>
              <a:t>new_image</a:t>
            </a:r>
            <a:r>
              <a:rPr lang="en-US" i="1">
                <a:latin typeface="Times New Roman"/>
                <a:cs typeface="Times New Roman"/>
              </a:rPr>
              <a:t>[j,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 = </a:t>
            </a:r>
            <a:r>
              <a:rPr lang="en-US" i="1" err="1">
                <a:latin typeface="Times New Roman"/>
                <a:cs typeface="Times New Roman"/>
              </a:rPr>
              <a:t>original_image</a:t>
            </a:r>
            <a:r>
              <a:rPr lang="en-US" i="1">
                <a:latin typeface="Times New Roman"/>
                <a:cs typeface="Times New Roman"/>
              </a:rPr>
              <a:t>[</a:t>
            </a:r>
            <a:r>
              <a:rPr lang="en-US" i="1" err="1">
                <a:latin typeface="Times New Roman"/>
                <a:cs typeface="Times New Roman"/>
              </a:rPr>
              <a:t>column_index</a:t>
            </a:r>
            <a:r>
              <a:rPr lang="en-US" i="1">
                <a:latin typeface="Times New Roman"/>
                <a:cs typeface="Times New Roman"/>
              </a:rPr>
              <a:t>,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The new image now contains the original image with its columns permuted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 sz="2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6900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45102"/>
            <a:ext cx="11988585" cy="669173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Reversing Row Permutation</a:t>
            </a:r>
            <a:endParaRPr lang="en-US" sz="220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b="1" err="1">
                <a:latin typeface="Times New Roman"/>
                <a:cs typeface="Times New Roman"/>
              </a:rPr>
              <a:t>Input:</a:t>
            </a:r>
            <a:r>
              <a:rPr lang="en-US" err="1">
                <a:latin typeface="Times New Roman"/>
                <a:cs typeface="Times New Roman"/>
              </a:rPr>
              <a:t>Column</a:t>
            </a:r>
            <a:r>
              <a:rPr lang="en-US">
                <a:latin typeface="Times New Roman"/>
                <a:cs typeface="Times New Roman"/>
              </a:rPr>
              <a:t> permuted decrypted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Output : </a:t>
            </a:r>
            <a:r>
              <a:rPr lang="en-US">
                <a:latin typeface="Times New Roman"/>
                <a:cs typeface="Times New Roman"/>
              </a:rPr>
              <a:t>Final decrypted image</a:t>
            </a:r>
          </a:p>
          <a:p>
            <a:pPr algn="just">
              <a:buNone/>
            </a:pPr>
            <a:r>
              <a:rPr lang="en-US" b="1">
                <a:latin typeface="Times New Roman"/>
                <a:cs typeface="Times New Roman"/>
              </a:rPr>
              <a:t>Pseudocode for row permutation: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Define the image dimensions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 = ...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 = ...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Define the permutation order for the rows</a:t>
            </a: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permutation_order</a:t>
            </a:r>
            <a:r>
              <a:rPr lang="en-US" i="1">
                <a:latin typeface="Times New Roman"/>
                <a:cs typeface="Times New Roman"/>
              </a:rPr>
              <a:t> = …</a:t>
            </a:r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Initialize a new image with the same dimensions as the original</a:t>
            </a:r>
            <a:endParaRPr lang="en-US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i="1" err="1">
                <a:latin typeface="Times New Roman"/>
                <a:cs typeface="Times New Roman"/>
              </a:rPr>
              <a:t>new_image</a:t>
            </a:r>
            <a:r>
              <a:rPr lang="en-US" i="1">
                <a:latin typeface="Times New Roman"/>
                <a:cs typeface="Times New Roman"/>
              </a:rPr>
              <a:t> = </a:t>
            </a:r>
            <a:r>
              <a:rPr lang="en-US" i="1" err="1">
                <a:latin typeface="Times New Roman"/>
                <a:cs typeface="Times New Roman"/>
              </a:rPr>
              <a:t>create_image</a:t>
            </a:r>
            <a:r>
              <a:rPr lang="en-US" i="1">
                <a:latin typeface="Times New Roman"/>
                <a:cs typeface="Times New Roman"/>
              </a:rPr>
              <a:t>(</a:t>
            </a: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, </a:t>
            </a: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)</a:t>
            </a:r>
            <a:endParaRPr lang="en-US"/>
          </a:p>
          <a:p>
            <a:pPr algn="just"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marL="0" indent="0">
              <a:buNone/>
            </a:pPr>
            <a:endParaRPr lang="en-US" sz="2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4471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45102"/>
            <a:ext cx="11988585" cy="669173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Loop through each row in the original image, using the permutation order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for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 = 0 to </a:t>
            </a:r>
            <a:r>
              <a:rPr lang="en-US" i="1" err="1">
                <a:latin typeface="Times New Roman"/>
                <a:cs typeface="Times New Roman"/>
              </a:rPr>
              <a:t>image_height</a:t>
            </a:r>
            <a:r>
              <a:rPr lang="en-US" i="1">
                <a:latin typeface="Times New Roman"/>
                <a:cs typeface="Times New Roman"/>
              </a:rPr>
              <a:t> - 1: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Get the index of the row to copy from the original image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</a:t>
            </a:r>
            <a:r>
              <a:rPr lang="en-US" i="1" err="1">
                <a:latin typeface="Times New Roman"/>
                <a:cs typeface="Times New Roman"/>
              </a:rPr>
              <a:t>row_index</a:t>
            </a:r>
            <a:r>
              <a:rPr lang="en-US" i="1">
                <a:latin typeface="Times New Roman"/>
                <a:cs typeface="Times New Roman"/>
              </a:rPr>
              <a:t> = </a:t>
            </a:r>
            <a:r>
              <a:rPr lang="en-US" i="1" err="1">
                <a:latin typeface="Times New Roman"/>
                <a:cs typeface="Times New Roman"/>
              </a:rPr>
              <a:t>permutation_order</a:t>
            </a:r>
            <a:r>
              <a:rPr lang="en-US" i="1">
                <a:latin typeface="Times New Roman"/>
                <a:cs typeface="Times New Roman"/>
              </a:rPr>
              <a:t>[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// Loop through each pixel in the row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for j = 0 to </a:t>
            </a:r>
            <a:r>
              <a:rPr lang="en-US" i="1" err="1">
                <a:latin typeface="Times New Roman"/>
                <a:cs typeface="Times New Roman"/>
              </a:rPr>
              <a:t>image_width</a:t>
            </a:r>
            <a:r>
              <a:rPr lang="en-US" i="1">
                <a:latin typeface="Times New Roman"/>
                <a:cs typeface="Times New Roman"/>
              </a:rPr>
              <a:t> - 1: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// Copy the pixel from the original image to the corresponding position in the new image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        </a:t>
            </a:r>
            <a:r>
              <a:rPr lang="en-US" i="1" err="1">
                <a:latin typeface="Times New Roman"/>
                <a:cs typeface="Times New Roman"/>
              </a:rPr>
              <a:t>new_image</a:t>
            </a:r>
            <a:r>
              <a:rPr lang="en-US" i="1">
                <a:latin typeface="Times New Roman"/>
                <a:cs typeface="Times New Roman"/>
              </a:rPr>
              <a:t>[j, </a:t>
            </a:r>
            <a:r>
              <a:rPr lang="en-US" i="1" err="1">
                <a:latin typeface="Times New Roman"/>
                <a:cs typeface="Times New Roman"/>
              </a:rPr>
              <a:t>i</a:t>
            </a:r>
            <a:r>
              <a:rPr lang="en-US" i="1">
                <a:latin typeface="Times New Roman"/>
                <a:cs typeface="Times New Roman"/>
              </a:rPr>
              <a:t>] = </a:t>
            </a:r>
            <a:r>
              <a:rPr lang="en-US" i="1" err="1">
                <a:latin typeface="Times New Roman"/>
                <a:cs typeface="Times New Roman"/>
              </a:rPr>
              <a:t>original_image</a:t>
            </a:r>
            <a:r>
              <a:rPr lang="en-US" i="1">
                <a:latin typeface="Times New Roman"/>
                <a:cs typeface="Times New Roman"/>
              </a:rPr>
              <a:t>[j, </a:t>
            </a:r>
            <a:r>
              <a:rPr lang="en-US" i="1" err="1">
                <a:latin typeface="Times New Roman"/>
                <a:cs typeface="Times New Roman"/>
              </a:rPr>
              <a:t>row_index</a:t>
            </a:r>
            <a:r>
              <a:rPr lang="en-US" i="1">
                <a:latin typeface="Times New Roman"/>
                <a:cs typeface="Times New Roman"/>
              </a:rPr>
              <a:t>]</a:t>
            </a:r>
            <a:endParaRPr lang="en-US"/>
          </a:p>
          <a:p>
            <a:pPr algn="just">
              <a:buNone/>
            </a:pPr>
            <a:r>
              <a:rPr lang="en-US" i="1">
                <a:latin typeface="Times New Roman"/>
                <a:cs typeface="Times New Roman"/>
              </a:rPr>
              <a:t>// The new image now contains the original image with its rows permuted</a:t>
            </a:r>
            <a:endParaRPr lang="en-US"/>
          </a:p>
          <a:p>
            <a:pPr algn="just"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pPr marL="0" indent="0">
              <a:buNone/>
            </a:pPr>
            <a:endParaRPr lang="en-US" sz="2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8607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7A4C3E-ABA3-482E-78BE-01507B640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457" y="896068"/>
            <a:ext cx="11209128" cy="4386982"/>
          </a:xfrm>
        </p:spPr>
      </p:pic>
    </p:spTree>
    <p:extLst>
      <p:ext uri="{BB962C8B-B14F-4D97-AF65-F5344CB8AC3E}">
        <p14:creationId xmlns:p14="http://schemas.microsoft.com/office/powerpoint/2010/main" val="1195372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CD27-713F-1789-9DED-F0B03887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13" y="142793"/>
            <a:ext cx="8886884" cy="588768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087922"/>
            <a:ext cx="11717188" cy="552365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67DFD-34E8-B68A-1B81-778F5BE6C3B2}"/>
              </a:ext>
            </a:extLst>
          </p:cNvPr>
          <p:cNvSpPr txBox="1"/>
          <p:nvPr/>
        </p:nvSpPr>
        <p:spPr>
          <a:xfrm>
            <a:off x="138043" y="842065"/>
            <a:ext cx="1160945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i="0" u="sng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Original Image</a:t>
            </a:r>
          </a:p>
          <a:p>
            <a:endParaRPr lang="en-US" sz="2400" b="1">
              <a:latin typeface="Times New Roman"/>
              <a:cs typeface="Times New Roman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D743FB1-B645-548C-6C0B-F8451BE4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251" y="1892372"/>
            <a:ext cx="3063598" cy="406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97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CD27-713F-1789-9DED-F0B03887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53" y="153376"/>
            <a:ext cx="9337644" cy="398268"/>
          </a:xfrm>
        </p:spPr>
        <p:txBody>
          <a:bodyPr>
            <a:normAutofit fontScale="90000"/>
          </a:bodyPr>
          <a:lstStyle/>
          <a:p>
            <a:r>
              <a:rPr lang="en-US" sz="2800">
                <a:latin typeface="Times New Roman"/>
                <a:cs typeface="Times New Roman"/>
              </a:rPr>
              <a:t>LITERATURE SURVEY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743384-2243-F605-3A9A-5DB4A2E513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433895"/>
              </p:ext>
            </p:extLst>
          </p:nvPr>
        </p:nvGraphicFramePr>
        <p:xfrm>
          <a:off x="135698" y="741123"/>
          <a:ext cx="11857715" cy="5786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140">
                  <a:extLst>
                    <a:ext uri="{9D8B030D-6E8A-4147-A177-3AD203B41FA5}">
                      <a16:colId xmlns:a16="http://schemas.microsoft.com/office/drawing/2014/main" val="1502833632"/>
                    </a:ext>
                  </a:extLst>
                </a:gridCol>
                <a:gridCol w="3461197">
                  <a:extLst>
                    <a:ext uri="{9D8B030D-6E8A-4147-A177-3AD203B41FA5}">
                      <a16:colId xmlns:a16="http://schemas.microsoft.com/office/drawing/2014/main" val="3203880871"/>
                    </a:ext>
                  </a:extLst>
                </a:gridCol>
                <a:gridCol w="3955543">
                  <a:extLst>
                    <a:ext uri="{9D8B030D-6E8A-4147-A177-3AD203B41FA5}">
                      <a16:colId xmlns:a16="http://schemas.microsoft.com/office/drawing/2014/main" val="960871952"/>
                    </a:ext>
                  </a:extLst>
                </a:gridCol>
                <a:gridCol w="2240835">
                  <a:extLst>
                    <a:ext uri="{9D8B030D-6E8A-4147-A177-3AD203B41FA5}">
                      <a16:colId xmlns:a16="http://schemas.microsoft.com/office/drawing/2014/main" val="3276208333"/>
                    </a:ext>
                  </a:extLst>
                </a:gridCol>
              </a:tblGrid>
              <a:tr h="48749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TITLE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METHODOLOGY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ADVANTAGES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LIMITATION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96956154"/>
                  </a:ext>
                </a:extLst>
              </a:tr>
              <a:tr h="16124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R. Zhang and D. Xiao, A secure image permutation–substitution framework based on chaos and Compressive Sensing-2020.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A double-secrecy encryption approach based on Compressive Sensing and chaos and  a novel sampling–compression–encryption framework is proposed to </a:t>
                      </a:r>
                      <a:r>
                        <a:rPr lang="en-US" sz="1400" u="none" strike="noStrike" err="1">
                          <a:effectLst/>
                          <a:latin typeface="Times New Roman"/>
                        </a:rPr>
                        <a:t>realise</a:t>
                      </a: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 secure compressed imaging.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high level of security, as the encryption keys are derived from the chaotic maps used in the permutation step.  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the compressive sensing-based approach allows for the encrypted image to be stored in a compressed format, reducing the storage space required. 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CS measurements cannot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provide an adequate guarantee of confidentiality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53133715"/>
                  </a:ext>
                </a:extLst>
              </a:tr>
              <a:tr h="17999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A. Hamad and A. Farhan, Image encryption algorithm based on substitution principle and shuffling scheme-2020.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First phase includes an S-box based on using substitution by the AES algorithm in encryption. 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In the second phase, shifting and rotation were used based on a secret key depending on the result from the chaotic map, 2D logistic map.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The results showed that the algorithm is highly secure and resistant to various attacks, such as differential and statistical attacks.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It is suitable for real-time image encryption applications.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 AES requires high processing power and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time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55698610"/>
                  </a:ext>
                </a:extLst>
              </a:tr>
              <a:tr h="18789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H. T. Panduranga, S. K. Naveen Kumar, and Kiran, Image encryption based on permutation-substitution using chaotic map and Latin square image cipher-2014.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In </a:t>
                      </a:r>
                      <a:r>
                        <a:rPr lang="en-US" sz="1400" u="none" strike="noStrike" err="1">
                          <a:effectLst/>
                          <a:latin typeface="Times New Roman"/>
                        </a:rPr>
                        <a:t>permutation,a</a:t>
                      </a: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 plain image is permuted according to a chaotic sequence. 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In </a:t>
                      </a:r>
                      <a:r>
                        <a:rPr lang="en-US" sz="1400" u="none" strike="noStrike" err="1">
                          <a:effectLst/>
                          <a:latin typeface="Times New Roman"/>
                        </a:rPr>
                        <a:t>substitution,based</a:t>
                      </a: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 on a secret key of 256 bit it generates a Latin Square Image Cipher which is used as the key image and performs XOR operation.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A big key space can provide a sufficient security against brute-force attacks.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With the LSIC we encrypt the pixel values sequentially. 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Therefore, the diffused image is randomly distributed.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LSIC is a symmetric cipher which has a weak point in aspects of key management.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77156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31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17" y="44087"/>
            <a:ext cx="12071357" cy="654632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1)SHA-512 Hashing Algorithm</a:t>
            </a:r>
            <a:endParaRPr lang="en-US" err="1">
              <a:latin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5C89E-AD48-9010-8E58-84B7B9DE53C4}"/>
              </a:ext>
            </a:extLst>
          </p:cNvPr>
          <p:cNvSpPr txBox="1"/>
          <p:nvPr/>
        </p:nvSpPr>
        <p:spPr>
          <a:xfrm>
            <a:off x="78007" y="1364913"/>
            <a:ext cx="11966414" cy="5153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Times New Roman"/>
                <a:cs typeface="Times New Roman"/>
              </a:rPr>
              <a:t>Result:</a:t>
            </a:r>
            <a:r>
              <a:rPr lang="en-US" sz="2000" b="1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</a:p>
          <a:p>
            <a:r>
              <a:rPr lang="en-US">
                <a:solidFill>
                  <a:srgbClr val="212121"/>
                </a:solidFill>
                <a:latin typeface="Times New Roman"/>
                <a:cs typeface="Courier New"/>
              </a:rPr>
              <a:t>SHA-512 hash value: 4f21112fde7d353f46c2c3d9060017b872a812c69f20326098932e36e1417c52247e1147c9de5d059e396cf4f006e107b24ae65da880b0c90b23f1113aafe73e</a:t>
            </a:r>
          </a:p>
          <a:p>
            <a:endParaRPr lang="en-US" sz="2200" u="sng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US" sz="2200" u="sng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The hashed value is text wrapped and 4 parts of key are generated which is then converted between 0 and 1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b="1">
                <a:solidFill>
                  <a:srgbClr val="000000"/>
                </a:solidFill>
                <a:latin typeface="Times New Roman"/>
                <a:cs typeface="Times New Roman"/>
              </a:rPr>
              <a:t>Result: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Text wrapped hash:  ['4f21112fde7d353f46c2c3d9060017b8','72a812c69f20326098932e36e1417c52','247e1147c9de5d059e396cf4f006e107','B24ae65da880b0c90b23f1113aafe73e']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Hash value converted between 0 and 1:  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</a:pPr>
            <a:r>
              <a:rPr lang="en-US">
                <a:solidFill>
                  <a:srgbClr val="000000"/>
                </a:solidFill>
                <a:latin typeface="Times New Roman"/>
                <a:cs typeface="Times New Roman"/>
              </a:rPr>
              <a:t>    [0.6813634732871632, 0.645434551970951, 0.9163225706236457, 0.3173707059910187]</a:t>
            </a:r>
            <a:endParaRPr lang="en-US"/>
          </a:p>
          <a:p>
            <a:endParaRPr lang="en-US">
              <a:solidFill>
                <a:srgbClr val="212121"/>
              </a:solidFill>
              <a:latin typeface="Times New Roman"/>
              <a:cs typeface="Courier Ne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94EBF0-840D-5BF2-82BE-9210F36A5D78}"/>
              </a:ext>
            </a:extLst>
          </p:cNvPr>
          <p:cNvSpPr txBox="1"/>
          <p:nvPr/>
        </p:nvSpPr>
        <p:spPr>
          <a:xfrm>
            <a:off x="-3919" y="881270"/>
            <a:ext cx="7845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A hash value using SHA 512 algorithm from the original image is computed.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51CE3B-AB99-AE68-91CD-BD1E385D43A0}"/>
              </a:ext>
            </a:extLst>
          </p:cNvPr>
          <p:cNvSpPr txBox="1"/>
          <p:nvPr/>
        </p:nvSpPr>
        <p:spPr>
          <a:xfrm>
            <a:off x="141358" y="2891183"/>
            <a:ext cx="738146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u="sng">
                <a:latin typeface="Times New Roman"/>
              </a:rPr>
              <a:t>2)Text Wrapping and converting between 0 and 1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681965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925955" cy="65274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Times New Roman"/>
              </a:rPr>
              <a:t>3)Encrypting keys using Elliptic curve cryptography</a:t>
            </a:r>
            <a:endParaRPr lang="en-US"/>
          </a:p>
          <a:p>
            <a:r>
              <a:rPr lang="en-US">
                <a:latin typeface="Times New Roman"/>
                <a:cs typeface="Times New Roman"/>
              </a:rPr>
              <a:t>The keys are encrypted using elliptic curve cryptography’s public key which will be sent to receiver.</a:t>
            </a:r>
          </a:p>
          <a:p>
            <a:pPr>
              <a:buNone/>
            </a:pPr>
            <a:r>
              <a:rPr lang="en-US" b="1">
                <a:latin typeface="Times New Roman"/>
                <a:cs typeface="Times New Roman"/>
              </a:rPr>
              <a:t>Result: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>
                <a:latin typeface="Times New Roman"/>
                <a:cs typeface="Times New Roman"/>
              </a:rPr>
              <a:t>Original value: 0.6813634732871632</a:t>
            </a:r>
          </a:p>
          <a:p>
            <a:pPr>
              <a:buNone/>
            </a:pPr>
            <a:r>
              <a:rPr lang="en-US">
                <a:latin typeface="Times New Roman"/>
                <a:cs typeface="Times New Roman"/>
              </a:rPr>
              <a:t>Encrypted value: b'&amp;7\xf3\xc3b\xd1\</a:t>
            </a:r>
            <a:r>
              <a:rPr lang="en-US" err="1">
                <a:latin typeface="Times New Roman"/>
                <a:cs typeface="Times New Roman"/>
              </a:rPr>
              <a:t>xad</a:t>
            </a:r>
            <a:r>
              <a:rPr lang="en-US">
                <a:latin typeface="Times New Roman"/>
                <a:cs typeface="Times New Roman"/>
              </a:rPr>
              <a:t>\x89\xe427\x80u]\x989\xb6\x9d'</a:t>
            </a:r>
          </a:p>
          <a:p>
            <a:pPr>
              <a:buNone/>
            </a:pPr>
            <a:r>
              <a:rPr lang="en-US">
                <a:latin typeface="Times New Roman"/>
                <a:cs typeface="Times New Roman"/>
              </a:rPr>
              <a:t>Original value: 0.645434551970951</a:t>
            </a:r>
          </a:p>
          <a:p>
            <a:pPr>
              <a:buNone/>
            </a:pPr>
            <a:r>
              <a:rPr lang="en-US">
                <a:latin typeface="Times New Roman"/>
                <a:cs typeface="Times New Roman"/>
              </a:rPr>
              <a:t>Encrypted value: b'&amp;7\xf3\</a:t>
            </a:r>
            <a:r>
              <a:rPr lang="en-US" err="1">
                <a:latin typeface="Times New Roman"/>
                <a:cs typeface="Times New Roman"/>
              </a:rPr>
              <a:t>xcff</a:t>
            </a:r>
            <a:r>
              <a:rPr lang="en-US">
                <a:latin typeface="Times New Roman"/>
                <a:cs typeface="Times New Roman"/>
              </a:rPr>
              <a:t>\xd6\xa8\x8e\xe505\x8bzZ\x90:\xb4'</a:t>
            </a:r>
          </a:p>
          <a:p>
            <a:pPr>
              <a:buNone/>
            </a:pPr>
            <a:r>
              <a:rPr lang="en-US">
                <a:latin typeface="Times New Roman"/>
                <a:cs typeface="Times New Roman"/>
              </a:rPr>
              <a:t>Original value: 0.9163225706236457</a:t>
            </a:r>
          </a:p>
          <a:p>
            <a:pPr>
              <a:buNone/>
            </a:pPr>
            <a:r>
              <a:rPr lang="en-US">
                <a:latin typeface="Times New Roman"/>
                <a:cs typeface="Times New Roman"/>
              </a:rPr>
              <a:t>Encrypted value: b'&amp;7\</a:t>
            </a:r>
            <a:r>
              <a:rPr lang="en-US" err="1">
                <a:latin typeface="Times New Roman"/>
                <a:cs typeface="Times New Roman"/>
              </a:rPr>
              <a:t>xfc</a:t>
            </a:r>
            <a:r>
              <a:rPr lang="en-US">
                <a:latin typeface="Times New Roman"/>
                <a:cs typeface="Times New Roman"/>
              </a:rPr>
              <a:t>\</a:t>
            </a:r>
            <a:r>
              <a:rPr lang="en-US" err="1">
                <a:latin typeface="Times New Roman"/>
                <a:cs typeface="Times New Roman"/>
              </a:rPr>
              <a:t>xcae</a:t>
            </a:r>
            <a:r>
              <a:rPr lang="en-US">
                <a:latin typeface="Times New Roman"/>
                <a:cs typeface="Times New Roman"/>
              </a:rPr>
              <a:t>\xd1\xa9\x88\xe524\x84\x7fY\x9f;\xb0\x98'</a:t>
            </a:r>
          </a:p>
          <a:p>
            <a:pPr>
              <a:buNone/>
            </a:pPr>
            <a:r>
              <a:rPr lang="en-US">
                <a:latin typeface="Times New Roman"/>
                <a:cs typeface="Times New Roman"/>
              </a:rPr>
              <a:t>Original value: 0.3173707059910187</a:t>
            </a:r>
          </a:p>
          <a:p>
            <a:pPr>
              <a:buNone/>
            </a:pPr>
            <a:r>
              <a:rPr lang="en-US">
                <a:latin typeface="Times New Roman"/>
                <a:cs typeface="Times New Roman"/>
              </a:rPr>
              <a:t>Encrypted value: b'&amp;7\xf6\</a:t>
            </a:r>
            <a:r>
              <a:rPr lang="en-US" err="1">
                <a:latin typeface="Times New Roman"/>
                <a:cs typeface="Times New Roman"/>
              </a:rPr>
              <a:t>xcad</a:t>
            </a:r>
            <a:r>
              <a:rPr lang="en-US">
                <a:latin typeface="Times New Roman"/>
                <a:cs typeface="Times New Roman"/>
              </a:rPr>
              <a:t>\xd1\</a:t>
            </a:r>
            <a:r>
              <a:rPr lang="en-US" err="1">
                <a:latin typeface="Times New Roman"/>
                <a:cs typeface="Times New Roman"/>
              </a:rPr>
              <a:t>xac</a:t>
            </a:r>
            <a:r>
              <a:rPr lang="en-US">
                <a:latin typeface="Times New Roman"/>
                <a:cs typeface="Times New Roman"/>
              </a:rPr>
              <a:t>\x8a\xe751\x8bt[\x99&gt;\</a:t>
            </a:r>
            <a:r>
              <a:rPr lang="en-US" err="1">
                <a:latin typeface="Times New Roman"/>
                <a:cs typeface="Times New Roman"/>
              </a:rPr>
              <a:t>xbd</a:t>
            </a:r>
            <a:r>
              <a:rPr lang="en-US">
                <a:latin typeface="Times New Roman"/>
                <a:cs typeface="Times New Roman"/>
              </a:rPr>
              <a:t>\x98'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96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717188" cy="641265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4)Generating Keystreams using Logistic Chaotic Map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B8AAA-02E7-2288-19D8-60FAAD9E9624}"/>
              </a:ext>
            </a:extLst>
          </p:cNvPr>
          <p:cNvSpPr txBox="1"/>
          <p:nvPr/>
        </p:nvSpPr>
        <p:spPr>
          <a:xfrm>
            <a:off x="101849" y="1350383"/>
            <a:ext cx="81876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Result:</a:t>
            </a:r>
            <a:r>
              <a:rPr lang="en-US">
                <a:solidFill>
                  <a:srgbClr val="212121"/>
                </a:solidFill>
                <a:latin typeface="Times New Roman"/>
                <a:cs typeface="Courier New"/>
              </a:rPr>
              <a:t>[1385, 739, 1586, 51, 199, 697, 1569, 116, 430, 1256]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0C381-4184-ECF4-B98C-1E30AE633D28}"/>
              </a:ext>
            </a:extLst>
          </p:cNvPr>
          <p:cNvSpPr txBox="1"/>
          <p:nvPr/>
        </p:nvSpPr>
        <p:spPr>
          <a:xfrm>
            <a:off x="48187" y="778924"/>
            <a:ext cx="83974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Using logistic chaotic map keystreams are generated from non encrypted values.</a:t>
            </a:r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482DE-01E6-A703-6CF2-9DCD30EB8DDC}"/>
              </a:ext>
            </a:extLst>
          </p:cNvPr>
          <p:cNvSpPr txBox="1"/>
          <p:nvPr/>
        </p:nvSpPr>
        <p:spPr>
          <a:xfrm>
            <a:off x="97183" y="2173357"/>
            <a:ext cx="737041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u="sng">
                <a:latin typeface="Times New Roman"/>
              </a:rPr>
              <a:t>5)Row Permutation using generated keystream</a:t>
            </a:r>
            <a:endParaRPr 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20F17-D3D0-E2F3-08B0-45E49C037201}"/>
              </a:ext>
            </a:extLst>
          </p:cNvPr>
          <p:cNvSpPr txBox="1"/>
          <p:nvPr/>
        </p:nvSpPr>
        <p:spPr>
          <a:xfrm>
            <a:off x="91117" y="2769705"/>
            <a:ext cx="7698454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image is converted into a </a:t>
            </a:r>
            <a:r>
              <a:rPr lang="en-US" err="1">
                <a:latin typeface="Times New Roman"/>
                <a:cs typeface="Times New Roman"/>
              </a:rPr>
              <a:t>numpy</a:t>
            </a:r>
            <a:r>
              <a:rPr lang="en-US">
                <a:latin typeface="Times New Roman"/>
                <a:cs typeface="Times New Roman"/>
              </a:rPr>
              <a:t> array.</a:t>
            </a:r>
            <a:endParaRPr lang="en-US">
              <a:latin typeface="Neue Haas Grotesk Text Pro"/>
              <a:cs typeface="Times New Roman"/>
            </a:endParaRPr>
          </a:p>
          <a:p>
            <a:pPr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A permutation index array is generated using the keystream.</a:t>
            </a:r>
            <a:endParaRPr lang="en-US">
              <a:latin typeface="Neue Haas Grotesk Text Pro"/>
              <a:cs typeface="Times New Roman"/>
            </a:endParaRPr>
          </a:p>
          <a:p>
            <a:pPr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float array key is used to seed the random number generator ,a permutation index array is generated.</a:t>
            </a:r>
            <a:endParaRPr lang="en-US">
              <a:latin typeface="Neue Haas Grotesk Text Pro"/>
              <a:cs typeface="Times New Roman"/>
            </a:endParaRPr>
          </a:p>
          <a:p>
            <a:pPr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Then the rows of the image array are permuted using the permutation index array.</a:t>
            </a:r>
            <a:endParaRPr lang="en-US">
              <a:latin typeface="Neue Haas Grotesk Text Pro"/>
              <a:cs typeface="Times New Roman"/>
            </a:endParaRPr>
          </a:p>
          <a:p>
            <a:pPr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permuted image array is converted back to an image</a:t>
            </a:r>
            <a:endParaRPr lang="en-US">
              <a:cs typeface="Times New Roman"/>
            </a:endParaRPr>
          </a:p>
        </p:txBody>
      </p:sp>
      <p:pic>
        <p:nvPicPr>
          <p:cNvPr id="9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BA6C946-3A49-EE7F-3DF6-B55A07CF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686" y="2655730"/>
            <a:ext cx="2901368" cy="3880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E00629-9582-A483-5AB5-6F9A23C802F7}"/>
              </a:ext>
            </a:extLst>
          </p:cNvPr>
          <p:cNvSpPr txBox="1"/>
          <p:nvPr/>
        </p:nvSpPr>
        <p:spPr>
          <a:xfrm>
            <a:off x="8120659" y="2239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Result: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43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36292"/>
            <a:ext cx="11957270" cy="647528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6)Column Permutation using generated keystream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47CA-9724-774F-3FCE-522FC2929DCA}"/>
              </a:ext>
            </a:extLst>
          </p:cNvPr>
          <p:cNvSpPr txBox="1"/>
          <p:nvPr/>
        </p:nvSpPr>
        <p:spPr>
          <a:xfrm>
            <a:off x="278270" y="3245301"/>
            <a:ext cx="11926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Times New Roman"/>
                <a:cs typeface="Times New Roman"/>
              </a:rPr>
              <a:t>Result:</a:t>
            </a:r>
            <a:endParaRPr lang="en-US" b="1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CDE5A09-974A-5027-8722-97E1863E0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696" y="2720826"/>
            <a:ext cx="2965763" cy="4009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377B79-33E5-3CF0-5AEC-8F0F1FB35C60}"/>
              </a:ext>
            </a:extLst>
          </p:cNvPr>
          <p:cNvSpPr txBox="1"/>
          <p:nvPr/>
        </p:nvSpPr>
        <p:spPr>
          <a:xfrm>
            <a:off x="90184" y="572830"/>
            <a:ext cx="1180989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image is converted into a </a:t>
            </a:r>
            <a:r>
              <a:rPr lang="en-US" err="1">
                <a:latin typeface="Times New Roman"/>
                <a:cs typeface="Times New Roman"/>
              </a:rPr>
              <a:t>numpy</a:t>
            </a:r>
            <a:r>
              <a:rPr lang="en-US">
                <a:latin typeface="Times New Roman"/>
                <a:cs typeface="Times New Roman"/>
              </a:rPr>
              <a:t> array. 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permutation index array based on the key array is generated.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An index array is created which sorts the key  in ascending order.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This index array is applied  to the columns of the image array using </a:t>
            </a:r>
            <a:r>
              <a:rPr lang="en-US" err="1">
                <a:latin typeface="Times New Roman"/>
                <a:cs typeface="Times New Roman"/>
              </a:rPr>
              <a:t>numpy's</a:t>
            </a:r>
            <a:r>
              <a:rPr lang="en-US">
                <a:latin typeface="Times New Roman"/>
                <a:cs typeface="Times New Roman"/>
              </a:rPr>
              <a:t> indexing.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permuted image array is converted back to an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88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717188" cy="641265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7)DCT</a:t>
            </a:r>
            <a:endParaRPr lang="en-US" sz="2200" u="sng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47CA-9724-774F-3FCE-522FC2929DCA}"/>
              </a:ext>
            </a:extLst>
          </p:cNvPr>
          <p:cNvSpPr txBox="1"/>
          <p:nvPr/>
        </p:nvSpPr>
        <p:spPr>
          <a:xfrm>
            <a:off x="92355" y="2828825"/>
            <a:ext cx="11926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Times New Roman"/>
                <a:cs typeface="Times New Roman"/>
              </a:rPr>
              <a:t>Result: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9E049E9-0629-1488-83E9-3D60F426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687" y="2789543"/>
            <a:ext cx="2942017" cy="3913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3D1FBF-6FD1-6167-694D-8E80B539C761}"/>
              </a:ext>
            </a:extLst>
          </p:cNvPr>
          <p:cNvSpPr txBox="1"/>
          <p:nvPr/>
        </p:nvSpPr>
        <p:spPr>
          <a:xfrm>
            <a:off x="90806" y="699442"/>
            <a:ext cx="1170194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Arial"/>
              </a:rPr>
              <a:t>The input to this module will be a column permuted image.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Arial"/>
              </a:rPr>
              <a:t>The </a:t>
            </a:r>
            <a:r>
              <a:rPr lang="en-US" err="1">
                <a:latin typeface="Times New Roman"/>
                <a:cs typeface="Arial"/>
              </a:rPr>
              <a:t>colour</a:t>
            </a:r>
            <a:r>
              <a:rPr lang="en-US">
                <a:latin typeface="Times New Roman"/>
                <a:cs typeface="Arial"/>
              </a:rPr>
              <a:t> channels of the image namely B,G,R are separated. 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Arial"/>
              </a:rPr>
              <a:t>Then DCT is applied to each </a:t>
            </a:r>
            <a:r>
              <a:rPr lang="en-US" err="1">
                <a:latin typeface="Times New Roman"/>
                <a:cs typeface="Arial"/>
              </a:rPr>
              <a:t>colour</a:t>
            </a:r>
            <a:r>
              <a:rPr lang="en-US">
                <a:latin typeface="Times New Roman"/>
                <a:cs typeface="Arial"/>
              </a:rPr>
              <a:t> channel performing a block-wise DCT using orthogonal </a:t>
            </a:r>
            <a:r>
              <a:rPr lang="en-US" err="1">
                <a:latin typeface="Times New Roman"/>
                <a:cs typeface="Arial"/>
              </a:rPr>
              <a:t>normalisation</a:t>
            </a:r>
            <a:r>
              <a:rPr lang="en-US">
                <a:latin typeface="Times New Roman"/>
                <a:cs typeface="Arial"/>
              </a:rPr>
              <a:t>. </a:t>
            </a:r>
            <a:endParaRPr lang="en-US">
              <a:latin typeface="Neue Haas Grotesk Text Pro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Arial"/>
              </a:rPr>
              <a:t>Then the </a:t>
            </a:r>
            <a:r>
              <a:rPr lang="en-US" err="1">
                <a:latin typeface="Times New Roman"/>
                <a:cs typeface="Arial"/>
              </a:rPr>
              <a:t>colour</a:t>
            </a:r>
            <a:r>
              <a:rPr lang="en-US">
                <a:latin typeface="Times New Roman"/>
                <a:cs typeface="Arial"/>
              </a:rPr>
              <a:t> channels are stacked to get the DCT encrypted image.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25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717188" cy="641265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cs typeface="Times New Roman"/>
              </a:rPr>
              <a:t>8)Generating substitution box and key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9A02A1-B476-9EC4-6728-F27AA70860E6}"/>
              </a:ext>
            </a:extLst>
          </p:cNvPr>
          <p:cNvSpPr txBox="1"/>
          <p:nvPr/>
        </p:nvSpPr>
        <p:spPr>
          <a:xfrm>
            <a:off x="89873" y="637847"/>
            <a:ext cx="111435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A substitution box based on the parameters of the image is generated.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Then a random key is generated as the same size of the substitution box.</a:t>
            </a:r>
            <a:endParaRPr lang="en-US">
              <a:latin typeface="Neue Haas Grotesk Text Pro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D2267-642B-7EE0-46AF-2B2D6802EF78}"/>
              </a:ext>
            </a:extLst>
          </p:cNvPr>
          <p:cNvSpPr txBox="1"/>
          <p:nvPr/>
        </p:nvSpPr>
        <p:spPr>
          <a:xfrm>
            <a:off x="89873" y="2409470"/>
            <a:ext cx="981102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cs typeface="Segoe UI"/>
              </a:rPr>
              <a:t>Substitution box: [[[215 12 222] [186 92 36] [188 32 183] ... [102 252 188] [ 10 138 237] [126 106 102]] [[ 45 5 208] [ 55 204 109] [115 3 131] ... [129 228 80] [ 29 81 110] [ 72 160 93]] [[232 163 121] [ 69 134 20] [ 75 241 0] ... [ 9 171 93] [110 216 65] [ 44 165 193]] …</a:t>
            </a:r>
            <a:r>
              <a:rPr lang="en-US">
                <a:latin typeface="Times New Roman"/>
                <a:cs typeface="Segoe UI"/>
              </a:rPr>
              <a:t>​</a:t>
            </a:r>
          </a:p>
          <a:p>
            <a:r>
              <a:rPr lang="en-GB">
                <a:latin typeface="Times New Roman"/>
                <a:cs typeface="Segoe UI"/>
              </a:rPr>
              <a:t>​</a:t>
            </a:r>
          </a:p>
          <a:p>
            <a:r>
              <a:rPr lang="en-GB">
                <a:latin typeface="Times New Roman"/>
                <a:cs typeface="Segoe UI"/>
              </a:rPr>
              <a:t>Key: [[[ 82 179 58] [ 1 254 210] [ 5 27 46] ... [184 82 198] [ 6 214 14] [101 49 253]] [[100 14 143] [182 159 155] [124 63 107] ... [128 3 221] [228 156 161] [ 43 121 82]] [[ 95 94 90] [153 1 110] [124 165 230] ... [ 14 111 144] [237 154 61] [ 40 63 139]]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C2C88-7B4D-7346-B735-73AD6205C03D}"/>
              </a:ext>
            </a:extLst>
          </p:cNvPr>
          <p:cNvSpPr txBox="1"/>
          <p:nvPr/>
        </p:nvSpPr>
        <p:spPr>
          <a:xfrm>
            <a:off x="89872" y="192697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Result: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29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80866"/>
            <a:ext cx="11717188" cy="653071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endParaRPr lang="en-US" b="1">
              <a:latin typeface="Times New Roman"/>
              <a:cs typeface="Times New Roman"/>
            </a:endParaRPr>
          </a:p>
          <a:p>
            <a:pPr>
              <a:buNone/>
            </a:pPr>
            <a:endParaRPr lang="en-US" b="1">
              <a:latin typeface="Times New Roman"/>
              <a:cs typeface="Times New Roman"/>
            </a:endParaRPr>
          </a:p>
          <a:p>
            <a:pPr>
              <a:buNone/>
            </a:pPr>
            <a:endParaRPr lang="en-US" b="1">
              <a:latin typeface="Times New Roman"/>
              <a:cs typeface="Times New Roman"/>
            </a:endParaRPr>
          </a:p>
          <a:p>
            <a:pPr>
              <a:buNone/>
            </a:pPr>
            <a:endParaRPr lang="en-US" b="1">
              <a:latin typeface="Times New Roman"/>
              <a:cs typeface="Times New Roman"/>
            </a:endParaRPr>
          </a:p>
        </p:txBody>
      </p:sp>
      <p:pic>
        <p:nvPicPr>
          <p:cNvPr id="10" name="Picture 3" descr="A picture containing people, fabric&#10;&#10;Description automatically generated">
            <a:extLst>
              <a:ext uri="{FF2B5EF4-FFF2-40B4-BE49-F238E27FC236}">
                <a16:creationId xmlns:a16="http://schemas.microsoft.com/office/drawing/2014/main" id="{1E71E4AC-6108-4C82-9B64-7D252037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32" y="2017028"/>
            <a:ext cx="3155680" cy="4194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76B3B-E0FC-E743-5251-0C026352940A}"/>
              </a:ext>
            </a:extLst>
          </p:cNvPr>
          <p:cNvSpPr txBox="1"/>
          <p:nvPr/>
        </p:nvSpPr>
        <p:spPr>
          <a:xfrm>
            <a:off x="43520" y="82718"/>
            <a:ext cx="69507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u="sng">
                <a:latin typeface="Times New Roman"/>
              </a:rPr>
              <a:t>9)Substituting pixels using key</a:t>
            </a:r>
            <a:endParaRPr lang="en-US" u="sng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B12DBD5-4FA6-0C03-2CD1-31D6C0522129}"/>
              </a:ext>
            </a:extLst>
          </p:cNvPr>
          <p:cNvSpPr txBox="1"/>
          <p:nvPr/>
        </p:nvSpPr>
        <p:spPr>
          <a:xfrm>
            <a:off x="46943" y="575474"/>
            <a:ext cx="1097821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</a:rPr>
              <a:t>The pixels are substituted based on keys generating an image and it has its pixels substituted based on the key.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93AC7-F987-EB8A-2977-493F9356F9E4}"/>
              </a:ext>
            </a:extLst>
          </p:cNvPr>
          <p:cNvSpPr txBox="1"/>
          <p:nvPr/>
        </p:nvSpPr>
        <p:spPr>
          <a:xfrm>
            <a:off x="67077" y="1073239"/>
            <a:ext cx="19184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Times New Roman"/>
                <a:cs typeface="Times New Roman"/>
              </a:rPr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79213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3" y="44313"/>
            <a:ext cx="11717188" cy="67991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10)RSA Encryption</a:t>
            </a:r>
            <a:endParaRPr lang="en-US" sz="2200">
              <a:latin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D7100-CED7-AEFA-6B80-B7F18CCA6F4D}"/>
              </a:ext>
            </a:extLst>
          </p:cNvPr>
          <p:cNvSpPr txBox="1"/>
          <p:nvPr/>
        </p:nvSpPr>
        <p:spPr>
          <a:xfrm>
            <a:off x="35588" y="419466"/>
            <a:ext cx="1017546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Using RSA a pair of public and private key is generated.</a:t>
            </a:r>
            <a:endParaRPr lang="en-US"/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pixel substituted Image is then converted into sequence of numbers.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Then the number sequence is encrypted with the public key. 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This encrypted number sequence is converted back to image.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This is the final encrypted image of the whole proposed scheme</a:t>
            </a:r>
            <a:endParaRPr lang="en-US"/>
          </a:p>
        </p:txBody>
      </p:sp>
      <p:pic>
        <p:nvPicPr>
          <p:cNvPr id="8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40AC545-7839-CE64-B942-4BE6E00E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168" y="1841429"/>
            <a:ext cx="3319932" cy="4395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C228E-DFDD-556D-82E9-3E8194CF1625}"/>
              </a:ext>
            </a:extLst>
          </p:cNvPr>
          <p:cNvSpPr txBox="1"/>
          <p:nvPr/>
        </p:nvSpPr>
        <p:spPr>
          <a:xfrm>
            <a:off x="7614527" y="1351161"/>
            <a:ext cx="2997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Result: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11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717188" cy="64126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cs typeface="Times New Roman"/>
              </a:rPr>
              <a:t>11)RSA Decryption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7B786-A84F-0F51-B4AF-A2247DA9BC18}"/>
              </a:ext>
            </a:extLst>
          </p:cNvPr>
          <p:cNvSpPr txBox="1"/>
          <p:nvPr/>
        </p:nvSpPr>
        <p:spPr>
          <a:xfrm>
            <a:off x="92732" y="2632525"/>
            <a:ext cx="119269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latin typeface="Times New Roman"/>
                <a:cs typeface="Times New Roman"/>
              </a:rPr>
              <a:t>Result: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68E7163-C16A-1DD8-B2D7-3D0CA0CC8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975" y="2771054"/>
            <a:ext cx="2887369" cy="3829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7B03D-A84A-228C-F4A3-1B61A37EA1EA}"/>
              </a:ext>
            </a:extLst>
          </p:cNvPr>
          <p:cNvSpPr txBox="1"/>
          <p:nvPr/>
        </p:nvSpPr>
        <p:spPr>
          <a:xfrm>
            <a:off x="89250" y="968996"/>
            <a:ext cx="727102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final encrypted image is converted into a sequence of numbers. 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Then the number sequence is decrypted using the private key. 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decrypted number sequence is converted back to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31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717188" cy="64126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200" u="sng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200" u="sng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200" u="sng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200" u="sng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326E6B-A7C8-25F8-D896-0D4073093AC3}"/>
              </a:ext>
            </a:extLst>
          </p:cNvPr>
          <p:cNvSpPr txBox="1"/>
          <p:nvPr/>
        </p:nvSpPr>
        <p:spPr>
          <a:xfrm>
            <a:off x="3391" y="510769"/>
            <a:ext cx="120267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decrypted image from RSA is taken as input producing an output of a re-substituted image.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 The key for substitution is decrypted.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 Using the substitution box and the decrypted key the pixels are substituted to get the pixel substituted image. 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57F1D8-BCE0-EEFE-FB4B-B44FAD49D0C5}"/>
              </a:ext>
            </a:extLst>
          </p:cNvPr>
          <p:cNvSpPr txBox="1"/>
          <p:nvPr/>
        </p:nvSpPr>
        <p:spPr>
          <a:xfrm>
            <a:off x="591" y="85206"/>
            <a:ext cx="7315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u="sng">
                <a:latin typeface="Times New Roman"/>
              </a:rPr>
              <a:t>12)Reversing substitution</a:t>
            </a:r>
            <a:endParaRPr lang="en-US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4E177-26D2-CA71-5B68-81476CCC58FE}"/>
              </a:ext>
            </a:extLst>
          </p:cNvPr>
          <p:cNvSpPr txBox="1"/>
          <p:nvPr/>
        </p:nvSpPr>
        <p:spPr>
          <a:xfrm>
            <a:off x="98427" y="203850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</a:rPr>
              <a:t>Result:</a:t>
            </a:r>
            <a:endParaRPr lang="en-US"/>
          </a:p>
        </p:txBody>
      </p:sp>
      <p:pic>
        <p:nvPicPr>
          <p:cNvPr id="11" name="Picture 4" descr="A picture containing fabric&#10;&#10;Description automatically generated">
            <a:extLst>
              <a:ext uri="{FF2B5EF4-FFF2-40B4-BE49-F238E27FC236}">
                <a16:creationId xmlns:a16="http://schemas.microsoft.com/office/drawing/2014/main" id="{62EC36F5-D172-123D-FC4D-8B010FC9D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034" y="2393447"/>
            <a:ext cx="3127838" cy="412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DCC6DC-1E71-711F-D15C-98B3B60DFA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981399"/>
              </p:ext>
            </p:extLst>
          </p:nvPr>
        </p:nvGraphicFramePr>
        <p:xfrm>
          <a:off x="330387" y="122891"/>
          <a:ext cx="11577126" cy="416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751">
                  <a:extLst>
                    <a:ext uri="{9D8B030D-6E8A-4147-A177-3AD203B41FA5}">
                      <a16:colId xmlns:a16="http://schemas.microsoft.com/office/drawing/2014/main" val="1203657608"/>
                    </a:ext>
                  </a:extLst>
                </a:gridCol>
                <a:gridCol w="3733364">
                  <a:extLst>
                    <a:ext uri="{9D8B030D-6E8A-4147-A177-3AD203B41FA5}">
                      <a16:colId xmlns:a16="http://schemas.microsoft.com/office/drawing/2014/main" val="827528295"/>
                    </a:ext>
                  </a:extLst>
                </a:gridCol>
                <a:gridCol w="3105339">
                  <a:extLst>
                    <a:ext uri="{9D8B030D-6E8A-4147-A177-3AD203B41FA5}">
                      <a16:colId xmlns:a16="http://schemas.microsoft.com/office/drawing/2014/main" val="4284383274"/>
                    </a:ext>
                  </a:extLst>
                </a:gridCol>
                <a:gridCol w="2421672">
                  <a:extLst>
                    <a:ext uri="{9D8B030D-6E8A-4147-A177-3AD203B41FA5}">
                      <a16:colId xmlns:a16="http://schemas.microsoft.com/office/drawing/2014/main" val="2391276092"/>
                    </a:ext>
                  </a:extLst>
                </a:gridCol>
              </a:tblGrid>
              <a:tr h="19046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X.-Y. Wang, Y.-Q. Zhang, and X.-M. Bao, A </a:t>
                      </a:r>
                      <a:r>
                        <a:rPr lang="en-US" sz="1400" b="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colour</a:t>
                      </a: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image encryption scheme using permutation-substitution based on Chaos-2015.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An encryption scheme using a spatiotemporal chaotic system is proposed. 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They used the R, G and B components of a </a:t>
                      </a:r>
                      <a:r>
                        <a:rPr lang="en-US" sz="1400" b="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colour</a:t>
                      </a: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plain-image to form a matrix. 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The matrix is permuted using zigzag path scrambling. 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The matrix is then passed through a substitution process. 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Coupled Map Lattices is used to encrypt the </a:t>
                      </a:r>
                      <a:r>
                        <a:rPr lang="en-US" sz="1400" b="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colour</a:t>
                      </a: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image and make the three components affect each other. 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The permutation and substitution stages effectively reduce the correlations between R, G and B components.</a:t>
                      </a:r>
                    </a:p>
                  </a:txBody>
                  <a:tcPr marL="63500" marR="63500" marT="63500" marB="635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Even though it is easier to implement, the execution time is higher.</a:t>
                      </a:r>
                      <a:endParaRPr lang="en-US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735209"/>
                  </a:ext>
                </a:extLst>
              </a:tr>
              <a:tr h="22465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X.-Y. Wang, L. Yang, R. Liu, and A. Kadir, A chaotic image encryption algorithm based on Perceptron model-2010.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Based on the high-dimension Lorenz chaotic system and perceptron model within a neural network.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Lorenz is high dimensional so key space will be larger.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System variables’ time sequence will be more erratic and unpredictable than using the low-dimension chaotic system.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285750" indent="-2857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Scrambling operation and the obfuscation operation processing steps are still processed in an isolated manner, and fixed control parameters are adopted in the processing.</a:t>
                      </a:r>
                      <a:endParaRPr lang="en-US">
                        <a:effectLst/>
                        <a:latin typeface="Times New Roman"/>
                      </a:endParaRPr>
                    </a:p>
                    <a:p>
                      <a:pPr marL="285750" lvl="0" indent="-28575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u="none" strike="noStrike">
                          <a:effectLst/>
                          <a:latin typeface="Times New Roman"/>
                        </a:rPr>
                        <a:t>So the chaotic encryption algorithm and method still appear to be broken.</a:t>
                      </a:r>
                      <a:endParaRPr lang="en-US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7623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234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717188" cy="64126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cs typeface="Times New Roman"/>
              </a:rPr>
              <a:t>13)IDCT</a:t>
            </a:r>
          </a:p>
          <a:p>
            <a:pPr marL="0" indent="0">
              <a:buNone/>
            </a:pPr>
            <a:endParaRPr lang="en-US" sz="2200" b="1" u="sng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3B1D3-2D3E-534C-85EE-49824D3DFD25}"/>
              </a:ext>
            </a:extLst>
          </p:cNvPr>
          <p:cNvSpPr txBox="1"/>
          <p:nvPr/>
        </p:nvSpPr>
        <p:spPr>
          <a:xfrm>
            <a:off x="98301" y="2497987"/>
            <a:ext cx="11926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Times New Roman"/>
                <a:cs typeface="Times New Roman"/>
              </a:rPr>
              <a:t>Result: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79A40B0-CDD6-D1B0-624E-60D3C735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68" y="2741427"/>
            <a:ext cx="2912101" cy="3880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0BAD8-DE38-E539-5DC9-04C6E7482E31}"/>
              </a:ext>
            </a:extLst>
          </p:cNvPr>
          <p:cNvSpPr txBox="1"/>
          <p:nvPr/>
        </p:nvSpPr>
        <p:spPr>
          <a:xfrm>
            <a:off x="88939" y="731639"/>
            <a:ext cx="101155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</a:t>
            </a:r>
            <a:r>
              <a:rPr lang="en-US" err="1">
                <a:latin typeface="Times New Roman"/>
                <a:cs typeface="Times New Roman"/>
              </a:rPr>
              <a:t>colour</a:t>
            </a:r>
            <a:r>
              <a:rPr lang="en-US">
                <a:latin typeface="Times New Roman"/>
                <a:cs typeface="Times New Roman"/>
              </a:rPr>
              <a:t> channels are separated. 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Then for each channel IDCT performs a block-wise IDCT using orthogonal </a:t>
            </a:r>
            <a:r>
              <a:rPr lang="en-US" err="1">
                <a:latin typeface="Times New Roman"/>
                <a:cs typeface="Times New Roman"/>
              </a:rPr>
              <a:t>Normalisation</a:t>
            </a:r>
            <a:r>
              <a:rPr lang="en-US">
                <a:latin typeface="Times New Roman"/>
                <a:cs typeface="Times New Roman"/>
              </a:rPr>
              <a:t>. 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</a:t>
            </a:r>
            <a:r>
              <a:rPr lang="en-US" err="1">
                <a:latin typeface="Times New Roman"/>
                <a:cs typeface="Times New Roman"/>
              </a:rPr>
              <a:t>colour</a:t>
            </a:r>
            <a:r>
              <a:rPr lang="en-US">
                <a:latin typeface="Times New Roman"/>
                <a:cs typeface="Times New Roman"/>
              </a:rPr>
              <a:t> channels are stacked and pixels are clipped between 0 and 255 to get the decrypted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70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717188" cy="64126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200" u="sng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200" b="1" u="sng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59B4-EF17-26EC-9B35-466A9908BF64}"/>
              </a:ext>
            </a:extLst>
          </p:cNvPr>
          <p:cNvSpPr txBox="1"/>
          <p:nvPr/>
        </p:nvSpPr>
        <p:spPr>
          <a:xfrm>
            <a:off x="3080" y="521657"/>
            <a:ext cx="119968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key streams which is to be used for decryption are produced using the private key and the encrypted key values passed to the sender.</a:t>
            </a:r>
            <a:endParaRPr lang="en-US">
              <a:latin typeface="Neue Haas Grotesk Text Pro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The encrypted keys will be decrypted using Elliptic curve cryptography</a:t>
            </a:r>
            <a:endParaRPr lang="en-US">
              <a:latin typeface="Neue Haas Grotesk Text Pro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D84781-A75F-0321-6023-E9F9EEB9A5ED}"/>
              </a:ext>
            </a:extLst>
          </p:cNvPr>
          <p:cNvSpPr txBox="1"/>
          <p:nvPr/>
        </p:nvSpPr>
        <p:spPr>
          <a:xfrm>
            <a:off x="591" y="3235"/>
            <a:ext cx="720476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u="sng">
                <a:latin typeface="Times New Roman"/>
              </a:rPr>
              <a:t>14)Decrypting key using elliptic key cryptography</a:t>
            </a:r>
            <a:endParaRPr lang="en-US" u="s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259BD-2162-9E26-AC06-EC2EC031BA29}"/>
              </a:ext>
            </a:extLst>
          </p:cNvPr>
          <p:cNvSpPr txBox="1"/>
          <p:nvPr/>
        </p:nvSpPr>
        <p:spPr>
          <a:xfrm>
            <a:off x="88939" y="2876251"/>
            <a:ext cx="95901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</a:rPr>
              <a:t>[0.6813634732871632, 0.645434551970951, 0.9163225706236457, 0.3173707059910187]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0963E-5547-F6C9-C51B-E13B9CC88F20}"/>
              </a:ext>
            </a:extLst>
          </p:cNvPr>
          <p:cNvSpPr txBox="1"/>
          <p:nvPr/>
        </p:nvSpPr>
        <p:spPr>
          <a:xfrm>
            <a:off x="88938" y="23186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Result: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4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717188" cy="64126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cs typeface="Times New Roman"/>
              </a:rPr>
              <a:t>15)Generating Keystreams using Logistic Chaotic Map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200" b="1" u="sng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A2434-682F-A410-1F49-6F6D8BDD2FAE}"/>
              </a:ext>
            </a:extLst>
          </p:cNvPr>
          <p:cNvSpPr txBox="1"/>
          <p:nvPr/>
        </p:nvSpPr>
        <p:spPr>
          <a:xfrm>
            <a:off x="93790" y="1234031"/>
            <a:ext cx="11926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Times New Roman"/>
                <a:cs typeface="Times New Roman"/>
              </a:rPr>
              <a:t>Result: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65BF4-595F-0C98-F7CD-1A5276945212}"/>
              </a:ext>
            </a:extLst>
          </p:cNvPr>
          <p:cNvSpPr txBox="1"/>
          <p:nvPr/>
        </p:nvSpPr>
        <p:spPr>
          <a:xfrm>
            <a:off x="163456" y="1759010"/>
            <a:ext cx="55693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ea typeface="+mn-lt"/>
                <a:cs typeface="+mn-lt"/>
              </a:rPr>
              <a:t>[1385, 739, 1586, 51, 199, 697, 1569, 116, 430, 1256]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E4D4A-BABF-C26A-7AD4-5C07964B39F3}"/>
              </a:ext>
            </a:extLst>
          </p:cNvPr>
          <p:cNvSpPr txBox="1"/>
          <p:nvPr/>
        </p:nvSpPr>
        <p:spPr>
          <a:xfrm>
            <a:off x="4013" y="764146"/>
            <a:ext cx="9799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Times New Roman"/>
              </a:rPr>
              <a:t>The key streams using ECC's decrypted keys are generated using logistic chaotic map.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AE5C0-3A18-6CE8-2DD9-904333CD8D03}"/>
              </a:ext>
            </a:extLst>
          </p:cNvPr>
          <p:cNvSpPr txBox="1"/>
          <p:nvPr/>
        </p:nvSpPr>
        <p:spPr>
          <a:xfrm>
            <a:off x="2458" y="2247705"/>
            <a:ext cx="598998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u="sng">
                <a:latin typeface="Times New Roman"/>
              </a:rPr>
              <a:t>16)Reversing column permutation</a:t>
            </a:r>
            <a:endParaRPr lang="en-US" u="sn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7F61F-3D60-5273-7106-F8FA6149A50B}"/>
              </a:ext>
            </a:extLst>
          </p:cNvPr>
          <p:cNvSpPr txBox="1"/>
          <p:nvPr/>
        </p:nvSpPr>
        <p:spPr>
          <a:xfrm>
            <a:off x="99050" y="2785570"/>
            <a:ext cx="8331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12121"/>
                </a:solidFill>
                <a:latin typeface="Times New Roman"/>
              </a:rPr>
              <a:t>The key stream 2 is used for reverse permuting the IDCT image producing a column permuted image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DEC12-F6B9-662B-68AA-D1CF48427E30}"/>
              </a:ext>
            </a:extLst>
          </p:cNvPr>
          <p:cNvSpPr txBox="1"/>
          <p:nvPr/>
        </p:nvSpPr>
        <p:spPr>
          <a:xfrm>
            <a:off x="163444" y="3426092"/>
            <a:ext cx="73041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solidFill>
                  <a:srgbClr val="212121"/>
                </a:solidFill>
                <a:latin typeface="Times New Roman"/>
                <a:cs typeface="Arial"/>
              </a:rPr>
              <a:t>    An array is obtained from the input image which is permuted column wise</a:t>
            </a:r>
            <a:endParaRPr lang="en-US">
              <a:solidFill>
                <a:srgbClr val="000000"/>
              </a:solidFill>
              <a:latin typeface="Neue Haas Grotesk Text Pro"/>
              <a:cs typeface="Arial"/>
            </a:endParaRPr>
          </a:p>
          <a:p>
            <a:r>
              <a:rPr lang="en-US">
                <a:solidFill>
                  <a:srgbClr val="212121"/>
                </a:solidFill>
                <a:latin typeface="Times New Roman"/>
                <a:cs typeface="Arial"/>
              </a:rPr>
              <a:t>     using the keystream.​</a:t>
            </a:r>
            <a:endParaRPr lang="en-US"/>
          </a:p>
          <a:p>
            <a:endParaRPr lang="en-US">
              <a:solidFill>
                <a:srgbClr val="212121"/>
              </a:solidFill>
              <a:latin typeface="Times New Roman"/>
              <a:cs typeface="Arial"/>
            </a:endParaRPr>
          </a:p>
          <a:p>
            <a:pPr>
              <a:buChar char="•"/>
            </a:pPr>
            <a:r>
              <a:rPr lang="en-US">
                <a:solidFill>
                  <a:srgbClr val="212121"/>
                </a:solidFill>
                <a:latin typeface="Times New Roman"/>
                <a:cs typeface="Arial"/>
              </a:rPr>
              <a:t>    The permuted array will be converted back to image.</a:t>
            </a:r>
          </a:p>
        </p:txBody>
      </p:sp>
      <p:pic>
        <p:nvPicPr>
          <p:cNvPr id="11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1BC0871-9027-FA3B-2B99-D60DD684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697" y="2723593"/>
            <a:ext cx="2997959" cy="4019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DA7670-D9DE-4853-9755-55DD4508380E}"/>
              </a:ext>
            </a:extLst>
          </p:cNvPr>
          <p:cNvSpPr txBox="1"/>
          <p:nvPr/>
        </p:nvSpPr>
        <p:spPr>
          <a:xfrm>
            <a:off x="8611393" y="23189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</a:rPr>
              <a:t>Result: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3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98922"/>
            <a:ext cx="11717188" cy="641265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cs typeface="Times New Roman"/>
              </a:rPr>
              <a:t>17)Reversing row permutation</a:t>
            </a:r>
            <a:endParaRPr lang="en-US"/>
          </a:p>
          <a:p>
            <a:pPr marL="0" indent="0">
              <a:buNone/>
            </a:pPr>
            <a:endParaRPr lang="en-US" sz="2200" b="1" u="sng">
              <a:latin typeface="Times New Roman"/>
              <a:cs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0A2434-682F-A410-1F49-6F6D8BDD2FAE}"/>
              </a:ext>
            </a:extLst>
          </p:cNvPr>
          <p:cNvSpPr txBox="1"/>
          <p:nvPr/>
        </p:nvSpPr>
        <p:spPr>
          <a:xfrm>
            <a:off x="192956" y="2771090"/>
            <a:ext cx="11926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Times New Roman"/>
                <a:cs typeface="Times New Roman"/>
              </a:rPr>
              <a:t>Result: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3E3B93F-AAAD-2246-A752-F96BAE89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80" y="2953983"/>
            <a:ext cx="2686720" cy="3569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97D396-1A65-8BE0-0F02-A17CCCD2DB99}"/>
              </a:ext>
            </a:extLst>
          </p:cNvPr>
          <p:cNvSpPr txBox="1"/>
          <p:nvPr/>
        </p:nvSpPr>
        <p:spPr>
          <a:xfrm>
            <a:off x="141668" y="697887"/>
            <a:ext cx="1165108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12121"/>
                </a:solidFill>
                <a:latin typeface="Times New Roman"/>
                <a:cs typeface="Times New Roman"/>
              </a:rPr>
              <a:t>The column permuted image is taken as the input.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21212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12121"/>
                </a:solidFill>
                <a:latin typeface="Times New Roman"/>
                <a:cs typeface="Times New Roman"/>
              </a:rPr>
              <a:t>An array is constructed from the image.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21212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12121"/>
                </a:solidFill>
                <a:latin typeface="Times New Roman"/>
                <a:cs typeface="Times New Roman"/>
              </a:rPr>
              <a:t>The image array is row permuted using key stream 1.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212121"/>
              </a:solidFill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212121"/>
                </a:solidFill>
                <a:latin typeface="Times New Roman"/>
                <a:cs typeface="Times New Roman"/>
              </a:rPr>
              <a:t>The permuted array is converted back to the image.</a:t>
            </a:r>
          </a:p>
          <a:p>
            <a:endParaRPr lang="en-US">
              <a:solidFill>
                <a:srgbClr val="21212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2949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92242"/>
            <a:ext cx="11717188" cy="65193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>
                <a:latin typeface="Times New Roman"/>
                <a:cs typeface="Times New Roman"/>
              </a:rPr>
              <a:t>PERFORMANCE METRICS</a:t>
            </a:r>
            <a:endParaRPr lang="en-US"/>
          </a:p>
          <a:p>
            <a:pPr marL="0" indent="0">
              <a:buNone/>
            </a:pPr>
            <a:r>
              <a:rPr lang="en-US" sz="2200" u="sng">
                <a:latin typeface="Times New Roman"/>
                <a:cs typeface="Times New Roman"/>
              </a:rPr>
              <a:t>1.Intensity Histogram</a:t>
            </a:r>
            <a:endParaRPr lang="en-US" u="sng"/>
          </a:p>
          <a:p>
            <a:pPr marL="285750" indent="-285750" algn="just"/>
            <a:r>
              <a:rPr lang="en-US">
                <a:latin typeface="Times New Roman"/>
                <a:cs typeface="Times New Roman"/>
              </a:rPr>
              <a:t>It provides us with a graphical representation of the intensity distribution of an image.</a:t>
            </a:r>
          </a:p>
          <a:p>
            <a:pPr marL="285750" indent="-285750" algn="just"/>
            <a:r>
              <a:rPr lang="en-US">
                <a:latin typeface="Times New Roman"/>
                <a:cs typeface="Times New Roman"/>
              </a:rPr>
              <a:t>A good image encryption algorithm should make the pixels of the encrypted image more evenly distributed to effectively resist against statistical attacks.</a:t>
            </a:r>
            <a:endParaRPr lang="en-US"/>
          </a:p>
          <a:p>
            <a:pPr marL="285750" indent="-285750" algn="just"/>
            <a:r>
              <a:rPr lang="en-US">
                <a:latin typeface="Times New Roman"/>
                <a:cs typeface="Times New Roman"/>
              </a:rPr>
              <a:t>If the encrypted image has uniform histogram, it hides information about the original image effectively and if </a:t>
            </a:r>
            <a:r>
              <a:rPr lang="en-US" err="1">
                <a:latin typeface="Times New Roman"/>
                <a:cs typeface="Times New Roman"/>
              </a:rPr>
              <a:t>not,it</a:t>
            </a:r>
            <a:r>
              <a:rPr lang="en-US">
                <a:latin typeface="Times New Roman"/>
                <a:cs typeface="Times New Roman"/>
              </a:rPr>
              <a:t> is enough would capture information about the original image.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0330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74DA37A-34EB-2022-6979-815D51972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438647"/>
              </p:ext>
            </p:extLst>
          </p:nvPr>
        </p:nvGraphicFramePr>
        <p:xfrm>
          <a:off x="104383" y="521917"/>
          <a:ext cx="11989104" cy="5826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484">
                  <a:extLst>
                    <a:ext uri="{9D8B030D-6E8A-4147-A177-3AD203B41FA5}">
                      <a16:colId xmlns:a16="http://schemas.microsoft.com/office/drawing/2014/main" val="831559464"/>
                    </a:ext>
                  </a:extLst>
                </a:gridCol>
                <a:gridCol w="3444657">
                  <a:extLst>
                    <a:ext uri="{9D8B030D-6E8A-4147-A177-3AD203B41FA5}">
                      <a16:colId xmlns:a16="http://schemas.microsoft.com/office/drawing/2014/main" val="3105575753"/>
                    </a:ext>
                  </a:extLst>
                </a:gridCol>
                <a:gridCol w="3053219">
                  <a:extLst>
                    <a:ext uri="{9D8B030D-6E8A-4147-A177-3AD203B41FA5}">
                      <a16:colId xmlns:a16="http://schemas.microsoft.com/office/drawing/2014/main" val="696526956"/>
                    </a:ext>
                  </a:extLst>
                </a:gridCol>
                <a:gridCol w="3181744">
                  <a:extLst>
                    <a:ext uri="{9D8B030D-6E8A-4147-A177-3AD203B41FA5}">
                      <a16:colId xmlns:a16="http://schemas.microsoft.com/office/drawing/2014/main" val="1055388070"/>
                    </a:ext>
                  </a:extLst>
                </a:gridCol>
              </a:tblGrid>
              <a:tr h="5871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Original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Histogram of original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Encrypted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Histogram of encrypted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86242"/>
                  </a:ext>
                </a:extLst>
              </a:tr>
              <a:tr h="23486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1080"/>
                  </a:ext>
                </a:extLst>
              </a:tr>
              <a:tr h="289040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57604"/>
                  </a:ext>
                </a:extLst>
              </a:tr>
            </a:tbl>
          </a:graphicData>
        </a:graphic>
      </p:graphicFrame>
      <p:pic>
        <p:nvPicPr>
          <p:cNvPr id="20" name="Picture 20">
            <a:extLst>
              <a:ext uri="{FF2B5EF4-FFF2-40B4-BE49-F238E27FC236}">
                <a16:creationId xmlns:a16="http://schemas.microsoft.com/office/drawing/2014/main" id="{609DDE54-BF41-EBAA-FBE7-8A40545B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661" y="1192257"/>
            <a:ext cx="3029472" cy="2156173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72D34D56-FE2B-EE1D-12D4-03841B4A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71" y="1193299"/>
            <a:ext cx="2413217" cy="2091454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A9CC267D-14F6-AD1D-3829-4411E0709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575" y="1200869"/>
            <a:ext cx="3019946" cy="2159826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F87FFE21-70B9-0087-2A91-52FCE9ED0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60" y="1196104"/>
            <a:ext cx="2231722" cy="1261215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3262301E-34B0-0F8E-3C01-A9917CDE2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574" y="3768703"/>
            <a:ext cx="3019946" cy="2159826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FF8D0C07-00D3-7944-0270-D784FFA04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39" y="3468144"/>
            <a:ext cx="2179529" cy="2750507"/>
          </a:xfrm>
          <a:prstGeom prst="rect">
            <a:avLst/>
          </a:prstGeom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4769620D-BAE9-CF35-273A-431D624DC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661" y="3654795"/>
            <a:ext cx="3029471" cy="2189314"/>
          </a:xfrm>
          <a:prstGeom prst="rect">
            <a:avLst/>
          </a:prstGeom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614298AA-A5FC-D55C-E0C7-BF8823E0BB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089" y="3657275"/>
            <a:ext cx="2353327" cy="21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89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74DA37A-34EB-2022-6979-815D51972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3364540"/>
              </p:ext>
            </p:extLst>
          </p:nvPr>
        </p:nvGraphicFramePr>
        <p:xfrm>
          <a:off x="104383" y="521917"/>
          <a:ext cx="11989104" cy="5467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484">
                  <a:extLst>
                    <a:ext uri="{9D8B030D-6E8A-4147-A177-3AD203B41FA5}">
                      <a16:colId xmlns:a16="http://schemas.microsoft.com/office/drawing/2014/main" val="831559464"/>
                    </a:ext>
                  </a:extLst>
                </a:gridCol>
                <a:gridCol w="3444657">
                  <a:extLst>
                    <a:ext uri="{9D8B030D-6E8A-4147-A177-3AD203B41FA5}">
                      <a16:colId xmlns:a16="http://schemas.microsoft.com/office/drawing/2014/main" val="3105575753"/>
                    </a:ext>
                  </a:extLst>
                </a:gridCol>
                <a:gridCol w="3053219">
                  <a:extLst>
                    <a:ext uri="{9D8B030D-6E8A-4147-A177-3AD203B41FA5}">
                      <a16:colId xmlns:a16="http://schemas.microsoft.com/office/drawing/2014/main" val="696526956"/>
                    </a:ext>
                  </a:extLst>
                </a:gridCol>
                <a:gridCol w="3181744">
                  <a:extLst>
                    <a:ext uri="{9D8B030D-6E8A-4147-A177-3AD203B41FA5}">
                      <a16:colId xmlns:a16="http://schemas.microsoft.com/office/drawing/2014/main" val="1055388070"/>
                    </a:ext>
                  </a:extLst>
                </a:gridCol>
              </a:tblGrid>
              <a:tr h="5871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Original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Histogram of original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Encrypted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Histogram of encrypted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86242"/>
                  </a:ext>
                </a:extLst>
              </a:tr>
              <a:tr h="23486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1080"/>
                  </a:ext>
                </a:extLst>
              </a:tr>
              <a:tr h="253130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257604"/>
                  </a:ext>
                </a:extLst>
              </a:tr>
            </a:tbl>
          </a:graphicData>
        </a:graphic>
      </p:graphicFrame>
      <p:pic>
        <p:nvPicPr>
          <p:cNvPr id="22" name="Picture 22">
            <a:extLst>
              <a:ext uri="{FF2B5EF4-FFF2-40B4-BE49-F238E27FC236}">
                <a16:creationId xmlns:a16="http://schemas.microsoft.com/office/drawing/2014/main" id="{A9CC267D-14F6-AD1D-3829-4411E070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575" y="1200869"/>
            <a:ext cx="3019946" cy="2159826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3262301E-34B0-0F8E-3C01-A9917CDE2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574" y="3612128"/>
            <a:ext cx="3019946" cy="215982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6718378-7545-7992-AB19-D3B0F111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24" y="1192257"/>
            <a:ext cx="2873809" cy="209354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17AAC94-C3B2-4F74-D9F2-AF3DE97C7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73" y="3514334"/>
            <a:ext cx="2886988" cy="214664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E051ACD-86C5-66B5-E409-90B277C35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15" y="1202947"/>
            <a:ext cx="2200406" cy="147717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429DAF8-0D0B-1736-9453-22ABBFEA0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62" y="3565612"/>
            <a:ext cx="2242160" cy="129253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9F64F75-3983-A780-6A01-584E02C94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7172" y="1245491"/>
            <a:ext cx="2768121" cy="2039262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EC81E73-67AC-034D-3A46-7532F29388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7172" y="3616825"/>
            <a:ext cx="2768121" cy="20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1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F74DA37A-34EB-2022-6979-815D51972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047546"/>
              </p:ext>
            </p:extLst>
          </p:nvPr>
        </p:nvGraphicFramePr>
        <p:xfrm>
          <a:off x="104383" y="521917"/>
          <a:ext cx="11989104" cy="2935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484">
                  <a:extLst>
                    <a:ext uri="{9D8B030D-6E8A-4147-A177-3AD203B41FA5}">
                      <a16:colId xmlns:a16="http://schemas.microsoft.com/office/drawing/2014/main" val="831559464"/>
                    </a:ext>
                  </a:extLst>
                </a:gridCol>
                <a:gridCol w="3444657">
                  <a:extLst>
                    <a:ext uri="{9D8B030D-6E8A-4147-A177-3AD203B41FA5}">
                      <a16:colId xmlns:a16="http://schemas.microsoft.com/office/drawing/2014/main" val="3105575753"/>
                    </a:ext>
                  </a:extLst>
                </a:gridCol>
                <a:gridCol w="3053219">
                  <a:extLst>
                    <a:ext uri="{9D8B030D-6E8A-4147-A177-3AD203B41FA5}">
                      <a16:colId xmlns:a16="http://schemas.microsoft.com/office/drawing/2014/main" val="696526956"/>
                    </a:ext>
                  </a:extLst>
                </a:gridCol>
                <a:gridCol w="3181744">
                  <a:extLst>
                    <a:ext uri="{9D8B030D-6E8A-4147-A177-3AD203B41FA5}">
                      <a16:colId xmlns:a16="http://schemas.microsoft.com/office/drawing/2014/main" val="1055388070"/>
                    </a:ext>
                  </a:extLst>
                </a:gridCol>
              </a:tblGrid>
              <a:tr h="58715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Original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Histogram of original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Encrypted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Histogram of encrypted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86242"/>
                  </a:ext>
                </a:extLst>
              </a:tr>
              <a:tr h="23486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461080"/>
                  </a:ext>
                </a:extLst>
              </a:tr>
            </a:tbl>
          </a:graphicData>
        </a:graphic>
      </p:graphicFrame>
      <p:pic>
        <p:nvPicPr>
          <p:cNvPr id="22" name="Picture 22">
            <a:extLst>
              <a:ext uri="{FF2B5EF4-FFF2-40B4-BE49-F238E27FC236}">
                <a16:creationId xmlns:a16="http://schemas.microsoft.com/office/drawing/2014/main" id="{A9CC267D-14F6-AD1D-3829-4411E070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575" y="1200869"/>
            <a:ext cx="3019946" cy="2159826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D3D75ED7-2780-F2F1-9CA1-20591A0A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84" y="1197018"/>
            <a:ext cx="2945965" cy="213620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9071E09E-FA30-C623-FED0-F0C5DAAA3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72" y="1196040"/>
            <a:ext cx="2632422" cy="213816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00AAB2A-73BB-9C8C-5A5F-36A0B0902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15" y="1194811"/>
            <a:ext cx="2189968" cy="121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030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05052"/>
            <a:ext cx="11938057" cy="65838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u="sng">
                <a:latin typeface="Times New Roman"/>
                <a:cs typeface="Times New Roman"/>
              </a:rPr>
              <a:t>2.Correlation coefficient</a:t>
            </a:r>
            <a:endParaRPr lang="en-US" sz="2200">
              <a:latin typeface="Times New Roman"/>
              <a:cs typeface="Times New Roman"/>
            </a:endParaRPr>
          </a:p>
          <a:p>
            <a:pPr marL="285750" indent="-285750" algn="just"/>
            <a:r>
              <a:rPr lang="en-US">
                <a:latin typeface="Times New Roman"/>
                <a:cs typeface="Times New Roman"/>
              </a:rPr>
              <a:t>CC is used to measure the association between two variables. </a:t>
            </a:r>
          </a:p>
          <a:p>
            <a:pPr marL="285750" indent="-285750" algn="just"/>
            <a:r>
              <a:rPr lang="en-US">
                <a:latin typeface="Times New Roman"/>
                <a:cs typeface="Times New Roman"/>
              </a:rPr>
              <a:t>In images, the pixels are highly correlated, and thus, image encryption algorithms mainly focus on reducing the association between the pixels of an encrypted image. </a:t>
            </a:r>
          </a:p>
          <a:p>
            <a:pPr marL="285750" indent="-285750" algn="just"/>
            <a:r>
              <a:rPr lang="en-US">
                <a:latin typeface="Times New Roman"/>
                <a:cs typeface="Times New Roman"/>
              </a:rPr>
              <a:t>The correlation coefficient is scaled between +1 and −1, where +1 indicates a maximum positive correlation, and −1 indicates a maximum negative correlation between two variables. </a:t>
            </a:r>
          </a:p>
          <a:p>
            <a:pPr marL="0" indent="0" algn="just">
              <a:buNone/>
            </a:pP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 sz="1200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71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05052"/>
            <a:ext cx="11938057" cy="65838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 sz="1200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0D803-F3C2-34CF-3502-97A212535E81}"/>
              </a:ext>
            </a:extLst>
          </p:cNvPr>
          <p:cNvSpPr txBox="1"/>
          <p:nvPr/>
        </p:nvSpPr>
        <p:spPr>
          <a:xfrm>
            <a:off x="45371" y="100208"/>
            <a:ext cx="1198349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>
                <a:latin typeface="Times New Roman"/>
                <a:cs typeface="Times New Roman"/>
              </a:rPr>
              <a:t>Correlation coefficient b/w original and encrypted image:</a:t>
            </a:r>
          </a:p>
          <a:p>
            <a:pPr algn="just"/>
            <a:br>
              <a:rPr lang="en-US"/>
            </a:b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3315B1-ECCA-364E-C2AA-7EC5A400C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681689"/>
              </p:ext>
            </p:extLst>
          </p:nvPr>
        </p:nvGraphicFramePr>
        <p:xfrm>
          <a:off x="113352" y="1594326"/>
          <a:ext cx="11621804" cy="3301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6335">
                  <a:extLst>
                    <a:ext uri="{9D8B030D-6E8A-4147-A177-3AD203B41FA5}">
                      <a16:colId xmlns:a16="http://schemas.microsoft.com/office/drawing/2014/main" val="1374125680"/>
                    </a:ext>
                  </a:extLst>
                </a:gridCol>
                <a:gridCol w="5815469">
                  <a:extLst>
                    <a:ext uri="{9D8B030D-6E8A-4147-A177-3AD203B41FA5}">
                      <a16:colId xmlns:a16="http://schemas.microsoft.com/office/drawing/2014/main" val="1016518103"/>
                    </a:ext>
                  </a:extLst>
                </a:gridCol>
              </a:tblGrid>
              <a:tr h="4695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Image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CC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8224013"/>
                  </a:ext>
                </a:extLst>
              </a:tr>
              <a:tr h="4695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Kalpana </a:t>
                      </a:r>
                      <a:r>
                        <a:rPr lang="en-US" sz="1800" err="1">
                          <a:effectLst/>
                          <a:latin typeface="Times New Roman"/>
                        </a:rPr>
                        <a:t>chawla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-0.00031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904753"/>
                  </a:ext>
                </a:extLst>
              </a:tr>
              <a:tr h="4695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Pratibha Patel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0.00014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90977370"/>
                  </a:ext>
                </a:extLst>
              </a:tr>
              <a:tr h="4695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M S Dhoni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-0.00024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70484540"/>
                  </a:ext>
                </a:extLst>
              </a:tr>
              <a:tr h="4695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A R Rahman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0.00128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70032196"/>
                  </a:ext>
                </a:extLst>
              </a:tr>
              <a:tr h="4695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P V Sindhu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0.00019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6233955"/>
                  </a:ext>
                </a:extLst>
              </a:tr>
              <a:tr h="4846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AVG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/>
                        </a:rPr>
                        <a:t>0.00021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7888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90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" y="1030"/>
            <a:ext cx="12182854" cy="6860921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800" b="1">
                <a:latin typeface="Times New Roman"/>
                <a:cs typeface="Times New Roman"/>
              </a:rPr>
              <a:t>PROPOSED SYSTEM</a:t>
            </a:r>
            <a:endParaRPr lang="en-US" sz="2800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To provide a much more secure yet sensitive image encryption scheme for the secure transmission of images, we have proposed a novel image encryption and decryption scheme.</a:t>
            </a:r>
            <a:endParaRPr lang="en-US">
              <a:latin typeface="Neue Haas Grotesk Text Pro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Firstly, Secure Hash Algorithm(SHA) is used to generate the initial values for the logistic map. </a:t>
            </a:r>
            <a:endParaRPr lang="en-US">
              <a:latin typeface="Neue Haas Grotesk Text Pro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With the knowledge of initial values, pseudo-random keystream sequences can be generated using the logistic chaotic map.</a:t>
            </a:r>
            <a:endParaRPr lang="en-US">
              <a:latin typeface="Neue Haas Grotesk Text Pro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The keystream generated will then be </a:t>
            </a:r>
            <a:r>
              <a:rPr lang="en-US" err="1">
                <a:latin typeface="Times New Roman"/>
                <a:cs typeface="Times New Roman"/>
              </a:rPr>
              <a:t>utilised</a:t>
            </a:r>
            <a:r>
              <a:rPr lang="en-US">
                <a:latin typeface="Times New Roman"/>
                <a:cs typeface="Times New Roman"/>
              </a:rPr>
              <a:t> to provide the properties of confusion and diffusion by using a substitution–permutation network.</a:t>
            </a:r>
            <a:endParaRPr lang="en-US">
              <a:latin typeface="Neue Haas Grotesk Text Pro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Besides, the discrete cosine transform(DCT) is used to transform the images into the frequency domain. </a:t>
            </a:r>
            <a:endParaRPr lang="en-US">
              <a:latin typeface="Neue Haas Grotesk Text Pro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The values obtained through SHA will be encrypted using elliptic curve cryptography to ensure safety for transmitting the values to the receiver.</a:t>
            </a:r>
          </a:p>
          <a:p>
            <a:r>
              <a:rPr lang="en-US">
                <a:latin typeface="Times New Roman"/>
                <a:cs typeface="Times New Roman"/>
              </a:rPr>
              <a:t>These values when decrypted by the receiver will be used for finding the keystream. </a:t>
            </a:r>
          </a:p>
          <a:p>
            <a:r>
              <a:rPr lang="en-US">
                <a:latin typeface="Times New Roman"/>
                <a:cs typeface="Times New Roman"/>
              </a:rPr>
              <a:t>Using these keystream and applying the encryption scheme in reverse the original image could be retrieved by the receiver. 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469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132739"/>
            <a:ext cx="12030338" cy="64788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cs typeface="Times New Roman"/>
              </a:rPr>
              <a:t>3.Key sensitivity analysis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A good image encryption scheme should be highly sensitive to the changes of key.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So a minor change in the encryption key or the plain text would result in a completely different encrypted image. 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There will be great differences in the encrypted images with the changes of the initial value. 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Only the correct key can recover the original image. 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The correct  decrypted key from elliptic curve cryptography with its decrypted image and the key with a slight variation in its decimal point with its decrypted image is shown in Figure.</a:t>
            </a:r>
            <a:endParaRPr lang="en-US"/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3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261528"/>
            <a:ext cx="11717188" cy="63500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2D8F386-25DF-DA95-CEBE-1FF911E99D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88075"/>
              </p:ext>
            </p:extLst>
          </p:nvPr>
        </p:nvGraphicFramePr>
        <p:xfrm>
          <a:off x="936529" y="805883"/>
          <a:ext cx="9851651" cy="5009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5656">
                  <a:extLst>
                    <a:ext uri="{9D8B030D-6E8A-4147-A177-3AD203B41FA5}">
                      <a16:colId xmlns:a16="http://schemas.microsoft.com/office/drawing/2014/main" val="4113997757"/>
                    </a:ext>
                  </a:extLst>
                </a:gridCol>
                <a:gridCol w="3255656">
                  <a:extLst>
                    <a:ext uri="{9D8B030D-6E8A-4147-A177-3AD203B41FA5}">
                      <a16:colId xmlns:a16="http://schemas.microsoft.com/office/drawing/2014/main" val="2162672887"/>
                    </a:ext>
                  </a:extLst>
                </a:gridCol>
                <a:gridCol w="3340339">
                  <a:extLst>
                    <a:ext uri="{9D8B030D-6E8A-4147-A177-3AD203B41FA5}">
                      <a16:colId xmlns:a16="http://schemas.microsoft.com/office/drawing/2014/main" val="2079996910"/>
                    </a:ext>
                  </a:extLst>
                </a:gridCol>
              </a:tblGrid>
              <a:tr h="57727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Key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Original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Decrypted image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340259"/>
                  </a:ext>
                </a:extLst>
              </a:tr>
              <a:tr h="22403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[0.6620373659022047, 0.564744967678191, 0.5833264301928258, 0.4719525592490519]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247919"/>
                  </a:ext>
                </a:extLst>
              </a:tr>
              <a:tr h="21920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[0.6720373659022048, 0.564744967678191, 0.5833264301928258, 0.4719525592490519]</a:t>
                      </a:r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804857"/>
                  </a:ext>
                </a:extLst>
              </a:tr>
            </a:tbl>
          </a:graphicData>
        </a:graphic>
      </p:graphicFrame>
      <p:pic>
        <p:nvPicPr>
          <p:cNvPr id="14" name="Picture 14">
            <a:extLst>
              <a:ext uri="{FF2B5EF4-FFF2-40B4-BE49-F238E27FC236}">
                <a16:creationId xmlns:a16="http://schemas.microsoft.com/office/drawing/2014/main" id="{FDEED53D-7141-8041-DEC3-EC274966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58" y="1526536"/>
            <a:ext cx="2743200" cy="1842516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55C4D84D-8823-017C-5D10-70D38860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58" y="3687276"/>
            <a:ext cx="2743200" cy="1842516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4DAD737-FEC2-9DD3-5F48-55BA9EF95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32" y="1526537"/>
            <a:ext cx="2743200" cy="1842516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258A7ECD-2491-6939-2D82-2A2921592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32" y="3689009"/>
            <a:ext cx="2743200" cy="18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84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261528"/>
            <a:ext cx="11988585" cy="63500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4.</a:t>
            </a:r>
            <a:r>
              <a:rPr lang="en-US" sz="2200" u="sng">
                <a:latin typeface="Times New Roman"/>
                <a:ea typeface="+mn-lt"/>
                <a:cs typeface="Times New Roman"/>
              </a:rPr>
              <a:t>Horizontal,Vertical and Diagonal Correlation coefficient of adjacent pixels</a:t>
            </a:r>
            <a:endParaRPr lang="en-US" sz="220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Times New Roman"/>
              </a:rPr>
              <a:t>A good encryption scheme should have minimal level of correlation between adjacent pixels. </a:t>
            </a:r>
          </a:p>
          <a:p>
            <a:pPr algn="just"/>
            <a:r>
              <a:rPr lang="en-US">
                <a:latin typeface="Times New Roman"/>
                <a:ea typeface="+mn-lt"/>
                <a:cs typeface="Times New Roman"/>
              </a:rPr>
              <a:t>In horizontal correlation the adjacent rows are compared for correlation. </a:t>
            </a:r>
          </a:p>
          <a:p>
            <a:pPr algn="just"/>
            <a:r>
              <a:rPr lang="en-US">
                <a:latin typeface="Times New Roman"/>
                <a:ea typeface="+mn-lt"/>
                <a:cs typeface="Times New Roman"/>
              </a:rPr>
              <a:t>The columns are compared in case of vertical correlation and diagonal correlation is </a:t>
            </a:r>
            <a:r>
              <a:rPr lang="en-US" err="1">
                <a:latin typeface="Times New Roman"/>
                <a:ea typeface="+mn-lt"/>
                <a:cs typeface="Times New Roman"/>
              </a:rPr>
              <a:t>analysed</a:t>
            </a:r>
            <a:r>
              <a:rPr lang="en-US">
                <a:latin typeface="Times New Roman"/>
                <a:ea typeface="+mn-lt"/>
                <a:cs typeface="Times New Roman"/>
              </a:rPr>
              <a:t> for diagonals. </a:t>
            </a:r>
          </a:p>
          <a:p>
            <a:pPr algn="just"/>
            <a:r>
              <a:rPr lang="en-US">
                <a:latin typeface="Times New Roman"/>
                <a:ea typeface="+mn-lt"/>
                <a:cs typeface="Times New Roman"/>
              </a:rPr>
              <a:t>If the correlation value is 1 it means it is highly correlated and any value less than 0 shows minimum correlation between the adjacent pixels.</a:t>
            </a:r>
          </a:p>
          <a:p>
            <a:r>
              <a:rPr lang="en-US">
                <a:latin typeface="Times New Roman"/>
                <a:ea typeface="+mn-lt"/>
                <a:cs typeface="Times New Roman"/>
              </a:rPr>
              <a:t>The proposed scheme has a smaller vertical correlation coefficient, horizontal correlation coefficient, and diagonal correlation coefficient and is more resistant to attacks.</a:t>
            </a: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12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F8415A-2968-52D1-2EFD-C87472F7A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76434"/>
              </p:ext>
            </p:extLst>
          </p:nvPr>
        </p:nvGraphicFramePr>
        <p:xfrm>
          <a:off x="198328" y="1367424"/>
          <a:ext cx="11815565" cy="366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787">
                  <a:extLst>
                    <a:ext uri="{9D8B030D-6E8A-4147-A177-3AD203B41FA5}">
                      <a16:colId xmlns:a16="http://schemas.microsoft.com/office/drawing/2014/main" val="4087184594"/>
                    </a:ext>
                  </a:extLst>
                </a:gridCol>
                <a:gridCol w="2959926">
                  <a:extLst>
                    <a:ext uri="{9D8B030D-6E8A-4147-A177-3AD203B41FA5}">
                      <a16:colId xmlns:a16="http://schemas.microsoft.com/office/drawing/2014/main" val="3859034378"/>
                    </a:ext>
                  </a:extLst>
                </a:gridCol>
                <a:gridCol w="2959926">
                  <a:extLst>
                    <a:ext uri="{9D8B030D-6E8A-4147-A177-3AD203B41FA5}">
                      <a16:colId xmlns:a16="http://schemas.microsoft.com/office/drawing/2014/main" val="2826483040"/>
                    </a:ext>
                  </a:extLst>
                </a:gridCol>
                <a:gridCol w="2959926">
                  <a:extLst>
                    <a:ext uri="{9D8B030D-6E8A-4147-A177-3AD203B41FA5}">
                      <a16:colId xmlns:a16="http://schemas.microsoft.com/office/drawing/2014/main" val="15975894"/>
                    </a:ext>
                  </a:extLst>
                </a:gridCol>
              </a:tblGrid>
              <a:tr h="5209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Image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HCC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VCC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DCC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79534544"/>
                  </a:ext>
                </a:extLst>
              </a:tr>
              <a:tr h="5209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Kalpana </a:t>
                      </a:r>
                      <a:r>
                        <a:rPr lang="en-US" sz="1800" u="none" strike="noStrike" err="1">
                          <a:effectLst/>
                          <a:latin typeface="Times New Roman"/>
                        </a:rPr>
                        <a:t>chawla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0.02708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0.02708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0.08124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11357323"/>
                  </a:ext>
                </a:extLst>
              </a:tr>
              <a:tr h="5209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Pratibha Patel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-0.00628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-0.00627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-0.01886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27522222"/>
                  </a:ext>
                </a:extLst>
              </a:tr>
              <a:tr h="5209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M S Dhoni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-0.00978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-0.00977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-0.02936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95599790"/>
                  </a:ext>
                </a:extLst>
              </a:tr>
              <a:tr h="5209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A R Rahman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-0.00664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-0.00663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-0.01993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67054827"/>
                  </a:ext>
                </a:extLst>
              </a:tr>
              <a:tr h="5209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P V Sindhu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-0.00905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-0.00904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-0.02716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39080493"/>
                  </a:ext>
                </a:extLst>
              </a:tr>
              <a:tr h="54361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AVG: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-0.00093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-0.00092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-0.00281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30781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937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261528"/>
            <a:ext cx="11988585" cy="63500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 dirty="0">
                <a:latin typeface="Times New Roman"/>
                <a:ea typeface="+mn-lt"/>
                <a:cs typeface="+mn-lt"/>
              </a:rPr>
              <a:t>5.Encryption time</a:t>
            </a:r>
            <a:endParaRPr lang="en-US" sz="2200" u="sng" dirty="0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dirty="0">
                <a:latin typeface="Times New Roman"/>
                <a:ea typeface="+mn-lt"/>
                <a:cs typeface="Times New Roman"/>
              </a:rPr>
              <a:t>The machine used to test the performance of the proposed algorithm has an Intel Core i5 CPU running at 3.5 GHz. </a:t>
            </a:r>
          </a:p>
          <a:p>
            <a:pPr algn="just"/>
            <a:r>
              <a:rPr lang="en-US" dirty="0">
                <a:latin typeface="Times New Roman"/>
                <a:ea typeface="+mn-lt"/>
                <a:cs typeface="Times New Roman"/>
              </a:rPr>
              <a:t>The machine has 12 GB of RAM and runs the Windows 10 operating system. </a:t>
            </a:r>
          </a:p>
          <a:p>
            <a:pPr algn="just"/>
            <a:r>
              <a:rPr lang="en-US" dirty="0">
                <a:latin typeface="Times New Roman"/>
                <a:ea typeface="+mn-lt"/>
                <a:cs typeface="Times New Roman"/>
              </a:rPr>
              <a:t>The proposed algorithm is run in Google </a:t>
            </a:r>
            <a:r>
              <a:rPr lang="en-US" dirty="0" err="1">
                <a:latin typeface="Times New Roman"/>
                <a:ea typeface="+mn-lt"/>
                <a:cs typeface="Times New Roman"/>
              </a:rPr>
              <a:t>colab.The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results indicate that the proposed algorithm has the fastest encryption speed.</a:t>
            </a:r>
            <a:br>
              <a:rPr lang="en-US" dirty="0"/>
            </a:b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C4A8678-B368-915C-A70B-BEECE8E96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286719"/>
              </p:ext>
            </p:extLst>
          </p:nvPr>
        </p:nvGraphicFramePr>
        <p:xfrm>
          <a:off x="62630" y="3198904"/>
          <a:ext cx="12035421" cy="3243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1807">
                  <a:extLst>
                    <a:ext uri="{9D8B030D-6E8A-4147-A177-3AD203B41FA5}">
                      <a16:colId xmlns:a16="http://schemas.microsoft.com/office/drawing/2014/main" val="1995724806"/>
                    </a:ext>
                  </a:extLst>
                </a:gridCol>
                <a:gridCol w="4011807">
                  <a:extLst>
                    <a:ext uri="{9D8B030D-6E8A-4147-A177-3AD203B41FA5}">
                      <a16:colId xmlns:a16="http://schemas.microsoft.com/office/drawing/2014/main" val="3924656044"/>
                    </a:ext>
                  </a:extLst>
                </a:gridCol>
                <a:gridCol w="4011807">
                  <a:extLst>
                    <a:ext uri="{9D8B030D-6E8A-4147-A177-3AD203B41FA5}">
                      <a16:colId xmlns:a16="http://schemas.microsoft.com/office/drawing/2014/main" val="1995868957"/>
                    </a:ext>
                  </a:extLst>
                </a:gridCol>
              </a:tblGrid>
              <a:tr h="4274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Image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Size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Encryption time(s)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58202965"/>
                  </a:ext>
                </a:extLst>
              </a:tr>
              <a:tr h="4274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Kalpana </a:t>
                      </a:r>
                      <a:r>
                        <a:rPr lang="en-US" sz="1800" u="none" strike="noStrike" err="1">
                          <a:effectLst/>
                          <a:latin typeface="Times New Roman"/>
                        </a:rPr>
                        <a:t>chawla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1024 × 576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0.12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5620956"/>
                  </a:ext>
                </a:extLst>
              </a:tr>
              <a:tr h="4274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Pratibha Patel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800 × 1000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0.16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40387909"/>
                  </a:ext>
                </a:extLst>
              </a:tr>
              <a:tr h="4274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M S Dhoni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600 × 403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0.09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12479682"/>
                  </a:ext>
                </a:extLst>
              </a:tr>
              <a:tr h="4274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A R Rahman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720 × 405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0.10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14142236"/>
                  </a:ext>
                </a:extLst>
              </a:tr>
              <a:tr h="4274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P V Sindhu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1200 × 667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0.15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804628536"/>
                  </a:ext>
                </a:extLst>
              </a:tr>
              <a:tr h="6784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AVG: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0.12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72744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406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261528"/>
            <a:ext cx="11988585" cy="63500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ea typeface="+mn-lt"/>
                <a:cs typeface="Times New Roman"/>
              </a:rPr>
              <a:t>6.Normalised correlation(NC)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This is measured for level of similarity between pixels of two images.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Here the correlation value between the original image given as input and output image </a:t>
            </a:r>
            <a:r>
              <a:rPr lang="en-US" err="1">
                <a:latin typeface="Times New Roman"/>
                <a:cs typeface="Times New Roman"/>
              </a:rPr>
              <a:t>i.e</a:t>
            </a:r>
            <a:r>
              <a:rPr lang="en-US">
                <a:latin typeface="Times New Roman"/>
                <a:cs typeface="Times New Roman"/>
              </a:rPr>
              <a:t> the final decrypted image is obtained.</a:t>
            </a:r>
            <a:endParaRPr lang="en-US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>
                <a:solidFill>
                  <a:srgbClr val="212121"/>
                </a:solidFill>
                <a:latin typeface="Times New Roman"/>
                <a:ea typeface="+mn-lt"/>
                <a:cs typeface="+mn-lt"/>
              </a:rPr>
              <a:t>NC = 0.9999145887809855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>
                <a:latin typeface="Times New Roman"/>
                <a:cs typeface="Times New Roman"/>
              </a:rPr>
              <a:t>The ideal value tends to be 1 which shows the two images </a:t>
            </a:r>
            <a:r>
              <a:rPr lang="en-US" err="1">
                <a:latin typeface="Times New Roman"/>
                <a:cs typeface="Times New Roman"/>
              </a:rPr>
              <a:t>i.e</a:t>
            </a:r>
            <a:r>
              <a:rPr lang="en-US">
                <a:latin typeface="Times New Roman"/>
                <a:cs typeface="Times New Roman"/>
              </a:rPr>
              <a:t> original image and decrypted images are completely same.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684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8" y="63199"/>
            <a:ext cx="11988585" cy="6798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800" b="1">
                <a:latin typeface="Times New Roman"/>
                <a:ea typeface="+mn-lt"/>
                <a:cs typeface="Times New Roman"/>
              </a:rPr>
              <a:t>COMPARATIVE ANALYSIS</a:t>
            </a:r>
          </a:p>
          <a:p>
            <a:pPr marL="0" indent="0" algn="just">
              <a:buNone/>
            </a:pPr>
            <a:r>
              <a:rPr lang="en-US" sz="2200" u="sng">
                <a:latin typeface="Times New Roman"/>
                <a:ea typeface="+mn-lt"/>
                <a:cs typeface="Times New Roman"/>
              </a:rPr>
              <a:t>1.Intensity histogram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The histogram of the encrypted images needs to be uniformly distributed.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The histogram for the proposed scheme is more uniform than the histogram of the encrypted image using the Anees et al. [4] method, (</a:t>
            </a:r>
            <a:r>
              <a:rPr lang="en-US" err="1">
                <a:latin typeface="Times New Roman"/>
                <a:cs typeface="Times New Roman"/>
              </a:rPr>
              <a:t>i.e</a:t>
            </a:r>
            <a:r>
              <a:rPr lang="en-US">
                <a:latin typeface="Times New Roman"/>
                <a:cs typeface="Times New Roman"/>
              </a:rPr>
              <a:t>) encrypted images using the proposed scheme hides more information and are more resistant against attacks.</a:t>
            </a: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3D70AA3-993E-22E9-808A-A3F7F1E3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155999"/>
              </p:ext>
            </p:extLst>
          </p:nvPr>
        </p:nvGraphicFramePr>
        <p:xfrm>
          <a:off x="1557130" y="2749826"/>
          <a:ext cx="10229586" cy="4058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883">
                  <a:extLst>
                    <a:ext uri="{9D8B030D-6E8A-4147-A177-3AD203B41FA5}">
                      <a16:colId xmlns:a16="http://schemas.microsoft.com/office/drawing/2014/main" val="837882981"/>
                    </a:ext>
                  </a:extLst>
                </a:gridCol>
                <a:gridCol w="3653424">
                  <a:extLst>
                    <a:ext uri="{9D8B030D-6E8A-4147-A177-3AD203B41FA5}">
                      <a16:colId xmlns:a16="http://schemas.microsoft.com/office/drawing/2014/main" val="1721754572"/>
                    </a:ext>
                  </a:extLst>
                </a:gridCol>
                <a:gridCol w="3614279">
                  <a:extLst>
                    <a:ext uri="{9D8B030D-6E8A-4147-A177-3AD203B41FA5}">
                      <a16:colId xmlns:a16="http://schemas.microsoft.com/office/drawing/2014/main" val="4169682638"/>
                    </a:ext>
                  </a:extLst>
                </a:gridCol>
              </a:tblGrid>
              <a:tr h="481231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/>
                        </a:rPr>
                        <a:t>Proposed scheme 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Anees et al.[4] histogram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442467"/>
                  </a:ext>
                </a:extLst>
              </a:tr>
              <a:tr h="1700353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/>
                        </a:rPr>
                        <a:t>Baboon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281738"/>
                  </a:ext>
                </a:extLst>
              </a:tr>
              <a:tr h="1876806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/>
                        </a:rPr>
                        <a:t>Lena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317380"/>
                  </a:ext>
                </a:extLst>
              </a:tr>
            </a:tbl>
          </a:graphicData>
        </a:graphic>
      </p:graphicFrame>
      <p:pic>
        <p:nvPicPr>
          <p:cNvPr id="5" name="Picture 5">
            <a:extLst>
              <a:ext uri="{FF2B5EF4-FFF2-40B4-BE49-F238E27FC236}">
                <a16:creationId xmlns:a16="http://schemas.microsoft.com/office/drawing/2014/main" id="{0DCBCD7B-9BE3-1891-69FB-C4BF486A7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833" y="3294363"/>
            <a:ext cx="2356197" cy="155001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7542D07-EF8F-3805-954A-42F57CBF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833" y="4988555"/>
            <a:ext cx="2356197" cy="173472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94E8D2A-43A3-0250-A3F2-ECAA98F7A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353" y="3290320"/>
            <a:ext cx="2032608" cy="149547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DFB3105-1447-C530-B15B-D1064E14A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5353" y="4991297"/>
            <a:ext cx="2084800" cy="15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343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8" y="63199"/>
            <a:ext cx="11988585" cy="67988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33D70AA3-993E-22E9-808A-A3F7F1E34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84744"/>
              </p:ext>
            </p:extLst>
          </p:nvPr>
        </p:nvGraphicFramePr>
        <p:xfrm>
          <a:off x="1040914" y="826759"/>
          <a:ext cx="10229586" cy="4671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767">
                  <a:extLst>
                    <a:ext uri="{9D8B030D-6E8A-4147-A177-3AD203B41FA5}">
                      <a16:colId xmlns:a16="http://schemas.microsoft.com/office/drawing/2014/main" val="837882981"/>
                    </a:ext>
                  </a:extLst>
                </a:gridCol>
                <a:gridCol w="4501540">
                  <a:extLst>
                    <a:ext uri="{9D8B030D-6E8A-4147-A177-3AD203B41FA5}">
                      <a16:colId xmlns:a16="http://schemas.microsoft.com/office/drawing/2014/main" val="1721754572"/>
                    </a:ext>
                  </a:extLst>
                </a:gridCol>
                <a:gridCol w="3614279">
                  <a:extLst>
                    <a:ext uri="{9D8B030D-6E8A-4147-A177-3AD203B41FA5}">
                      <a16:colId xmlns:a16="http://schemas.microsoft.com/office/drawing/2014/main" val="4169682638"/>
                    </a:ext>
                  </a:extLst>
                </a:gridCol>
              </a:tblGrid>
              <a:tr h="495821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/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/>
                        </a:rPr>
                        <a:t>Proposed scheme 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Anees et al.[4] histogram</a:t>
                      </a:r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442467"/>
                  </a:ext>
                </a:extLst>
              </a:tr>
              <a:tr h="1983287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/>
                        </a:rPr>
                        <a:t>Zelda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281738"/>
                  </a:ext>
                </a:extLst>
              </a:tr>
              <a:tr h="2192054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  <a:latin typeface="Times New Roman"/>
                        </a:rPr>
                        <a:t>Pepper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b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317380"/>
                  </a:ext>
                </a:extLst>
              </a:tr>
            </a:tbl>
          </a:graphicData>
        </a:graphic>
      </p:graphicFrame>
      <p:pic>
        <p:nvPicPr>
          <p:cNvPr id="7" name="Picture 10">
            <a:extLst>
              <a:ext uri="{FF2B5EF4-FFF2-40B4-BE49-F238E27FC236}">
                <a16:creationId xmlns:a16="http://schemas.microsoft.com/office/drawing/2014/main" id="{B923F950-7541-D5EB-57FC-7A082723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397761"/>
            <a:ext cx="2408389" cy="174516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6192B5C4-813E-22C4-B8A2-A149B6695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421" y="3464555"/>
            <a:ext cx="2408389" cy="1734724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1CBEA60B-8E56-D150-34F6-C77ECF007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640" y="1396652"/>
            <a:ext cx="2262252" cy="174738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E85209D-8900-1088-F375-B59FEF511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640" y="3459597"/>
            <a:ext cx="2262252" cy="17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7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261528"/>
            <a:ext cx="11988585" cy="63500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ea typeface="+mn-lt"/>
                <a:cs typeface="Times New Roman"/>
              </a:rPr>
              <a:t>2.Correlation Coefficient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In correlation coefficient between the original image and the encrypted image in our proposed system is shown.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This CC is lower when compared to the avg CC obtained in Abdallah et al.[1] which is shown in Table 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The CC of our proposed scheme being lower indicates that pixels of original images are highly changed through various steps of encryption scheme to make them less correlated. 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This makes it difficult to decrypt the image to get the original image thus protecting the images from being prone to attacks.</a:t>
            </a: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FB8B07-7240-A436-BDCB-EC8566749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297180"/>
              </p:ext>
            </p:extLst>
          </p:nvPr>
        </p:nvGraphicFramePr>
        <p:xfrm>
          <a:off x="146136" y="2578273"/>
          <a:ext cx="11685737" cy="3808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287">
                  <a:extLst>
                    <a:ext uri="{9D8B030D-6E8A-4147-A177-3AD203B41FA5}">
                      <a16:colId xmlns:a16="http://schemas.microsoft.com/office/drawing/2014/main" val="4168552191"/>
                    </a:ext>
                  </a:extLst>
                </a:gridCol>
                <a:gridCol w="3898725">
                  <a:extLst>
                    <a:ext uri="{9D8B030D-6E8A-4147-A177-3AD203B41FA5}">
                      <a16:colId xmlns:a16="http://schemas.microsoft.com/office/drawing/2014/main" val="2775435366"/>
                    </a:ext>
                  </a:extLst>
                </a:gridCol>
                <a:gridCol w="3898725">
                  <a:extLst>
                    <a:ext uri="{9D8B030D-6E8A-4147-A177-3AD203B41FA5}">
                      <a16:colId xmlns:a16="http://schemas.microsoft.com/office/drawing/2014/main" val="994775042"/>
                    </a:ext>
                  </a:extLst>
                </a:gridCol>
              </a:tblGrid>
              <a:tr h="574109">
                <a:tc grid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                                                                       </a:t>
                      </a: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Correlation coefficient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918204"/>
                  </a:ext>
                </a:extLst>
              </a:tr>
              <a:tr h="8087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Images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Proposed scheme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Abdallah et al.[1]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84377592"/>
                  </a:ext>
                </a:extLst>
              </a:tr>
              <a:tr h="8087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Barbara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0.0001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0.0011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69574956"/>
                  </a:ext>
                </a:extLst>
              </a:tr>
              <a:tr h="8087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Baboon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-0.0006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0.0001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92227462"/>
                  </a:ext>
                </a:extLst>
              </a:tr>
              <a:tr h="8087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Lena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0.0019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0.0023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75553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0473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261528"/>
            <a:ext cx="11988585" cy="63500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3.</a:t>
            </a:r>
            <a:r>
              <a:rPr lang="en-US" sz="2200" u="sng">
                <a:latin typeface="Times New Roman"/>
                <a:ea typeface="+mn-lt"/>
                <a:cs typeface="Times New Roman"/>
              </a:rPr>
              <a:t>Horizontal,Vertical and Diagonal Correlation coefficient of adjacent pixels</a:t>
            </a:r>
            <a:endParaRPr lang="en-US" sz="220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>
                <a:latin typeface="Times New Roman"/>
                <a:ea typeface="+mn-lt"/>
                <a:cs typeface="Arial"/>
              </a:rPr>
              <a:t>The Horizontal Correlation Coefficient[HCC],Vertical Correlation Coefficient[VCC],Diagonal Correlation Coefficient[DCC] represents the correlation between adjacent pixels of the encrypted images and it should be as minimal as possible.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>
                <a:latin typeface="Times New Roman"/>
                <a:ea typeface="+mn-lt"/>
                <a:cs typeface="Arial"/>
              </a:rPr>
              <a:t>The average value of our scheme  and some of the methods in the works of our references are shown.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>
                <a:latin typeface="Times New Roman"/>
                <a:ea typeface="+mn-lt"/>
                <a:cs typeface="Arial"/>
              </a:rPr>
              <a:t>The HCC,VCC,DCC of our proposed scheme when compared to others works shows that ours has a lower value. 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>
                <a:latin typeface="Times New Roman"/>
                <a:ea typeface="+mn-lt"/>
                <a:cs typeface="Arial"/>
              </a:rPr>
              <a:t>This indicates that the adjacent pixels are highly uncorrelated in the encrypted images making it much more secure when compared to other works.</a:t>
            </a:r>
            <a:endParaRPr lang="en-US">
              <a:latin typeface="Times New Roman"/>
              <a:ea typeface="+mn-lt"/>
              <a:cs typeface="Times New Roman"/>
            </a:endParaRPr>
          </a:p>
          <a:p>
            <a:pPr marL="0" indent="0" algn="just">
              <a:buNone/>
            </a:pPr>
            <a:br>
              <a:rPr lang="en-US"/>
            </a:br>
            <a:r>
              <a:rPr lang="en-US">
                <a:latin typeface="Times New Roman"/>
                <a:ea typeface="+mn-lt"/>
                <a:cs typeface="Times New Roman"/>
              </a:rPr>
              <a:t>.</a:t>
            </a: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6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6592" y="2484001"/>
            <a:ext cx="8172232" cy="24133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>
                <a:latin typeface="Times New Roman"/>
                <a:cs typeface="Times New Roman"/>
              </a:rPr>
              <a:t>OVERALL ARCHITECTURE</a:t>
            </a:r>
            <a:endParaRPr lang="en-US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21296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261528"/>
            <a:ext cx="11988585" cy="63500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br>
              <a:rPr lang="en-US"/>
            </a:br>
            <a:r>
              <a:rPr lang="en-US">
                <a:latin typeface="Times New Roman"/>
                <a:ea typeface="+mn-lt"/>
                <a:cs typeface="Times New Roman"/>
              </a:rPr>
              <a:t>.</a:t>
            </a: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CC9C7A-E331-A830-5B8F-929D35168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302402"/>
              </p:ext>
            </p:extLst>
          </p:nvPr>
        </p:nvGraphicFramePr>
        <p:xfrm>
          <a:off x="2359068" y="386219"/>
          <a:ext cx="7938884" cy="624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4933">
                  <a:extLst>
                    <a:ext uri="{9D8B030D-6E8A-4147-A177-3AD203B41FA5}">
                      <a16:colId xmlns:a16="http://schemas.microsoft.com/office/drawing/2014/main" val="2769604282"/>
                    </a:ext>
                  </a:extLst>
                </a:gridCol>
                <a:gridCol w="1991317">
                  <a:extLst>
                    <a:ext uri="{9D8B030D-6E8A-4147-A177-3AD203B41FA5}">
                      <a16:colId xmlns:a16="http://schemas.microsoft.com/office/drawing/2014/main" val="3023394360"/>
                    </a:ext>
                  </a:extLst>
                </a:gridCol>
                <a:gridCol w="1991317">
                  <a:extLst>
                    <a:ext uri="{9D8B030D-6E8A-4147-A177-3AD203B41FA5}">
                      <a16:colId xmlns:a16="http://schemas.microsoft.com/office/drawing/2014/main" val="3306685186"/>
                    </a:ext>
                  </a:extLst>
                </a:gridCol>
                <a:gridCol w="1991317">
                  <a:extLst>
                    <a:ext uri="{9D8B030D-6E8A-4147-A177-3AD203B41FA5}">
                      <a16:colId xmlns:a16="http://schemas.microsoft.com/office/drawing/2014/main" val="934248912"/>
                    </a:ext>
                  </a:extLst>
                </a:gridCol>
              </a:tblGrid>
              <a:tr h="5762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Literature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HCC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VCC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DCC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4558031"/>
                  </a:ext>
                </a:extLst>
              </a:tr>
              <a:tr h="9308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Alghamdi et al.[3]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−0.0004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66932042"/>
                  </a:ext>
                </a:extLst>
              </a:tr>
              <a:tr h="5762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Arif et al.[5]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0.00081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0.00061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0.03447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30247781"/>
                  </a:ext>
                </a:extLst>
              </a:tr>
              <a:tr h="5762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Hua et al.[9]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0.0023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-0.0086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0.0402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79528019"/>
                  </a:ext>
                </a:extLst>
              </a:tr>
              <a:tr h="5762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Lu et al.[11]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−0.0004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0.0029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37725977"/>
                  </a:ext>
                </a:extLst>
              </a:tr>
              <a:tr h="5762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err="1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Alanezi</a:t>
                      </a: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 et al.[2]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−0.0002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−0.0001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0.0011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86210334"/>
                  </a:ext>
                </a:extLst>
              </a:tr>
              <a:tr h="9308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Samiullah et al.[16]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-0.0357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-0.0357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-0.0223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81007508"/>
                  </a:ext>
                </a:extLst>
              </a:tr>
              <a:tr h="57621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Ge et al.[7]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-0.0004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0.00027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-0.00035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94233039"/>
                  </a:ext>
                </a:extLst>
              </a:tr>
              <a:tr h="9308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Proposed scheme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-0.00093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-0.00092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-0.00281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71638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646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4.</a:t>
            </a:r>
            <a:r>
              <a:rPr lang="en-US" sz="2200" u="sng">
                <a:latin typeface="Times New Roman"/>
                <a:ea typeface="+mn-lt"/>
                <a:cs typeface="Arial"/>
              </a:rPr>
              <a:t>Encryption time</a:t>
            </a:r>
            <a:endParaRPr lang="en-US">
              <a:latin typeface="Neue Haas Grotesk Text Pro"/>
              <a:ea typeface="+mn-lt"/>
              <a:cs typeface="Arial"/>
            </a:endParaRPr>
          </a:p>
          <a:p>
            <a:pPr marL="285750" indent="-285750" algn="just"/>
            <a:r>
              <a:rPr lang="en-US">
                <a:latin typeface="Times New Roman"/>
                <a:ea typeface="+mn-lt"/>
                <a:cs typeface="Arial"/>
              </a:rPr>
              <a:t>The encryption time of various test images and other references have been found and their average is shown in Table. </a:t>
            </a:r>
          </a:p>
          <a:p>
            <a:pPr marL="285750" indent="-285750" algn="just"/>
            <a:r>
              <a:rPr lang="en-US">
                <a:latin typeface="Times New Roman"/>
                <a:ea typeface="+mn-lt"/>
                <a:cs typeface="Arial"/>
              </a:rPr>
              <a:t>Our scheme has more layers for encryption when compared to other works mentioned in references.  Yet our scheme has a better speed of encryption. </a:t>
            </a:r>
          </a:p>
          <a:p>
            <a:pPr marL="285750" indent="-285750" algn="just"/>
            <a:r>
              <a:rPr lang="en-US">
                <a:latin typeface="Times New Roman"/>
                <a:ea typeface="+mn-lt"/>
                <a:cs typeface="Arial"/>
              </a:rPr>
              <a:t>The proposed scheme puts forth a much secure at the same time faster encryption method for encrypting larger number images in a shorter time with much better level of security than other methods compared </a:t>
            </a:r>
            <a:r>
              <a:rPr lang="en-US" err="1">
                <a:latin typeface="Times New Roman"/>
                <a:ea typeface="+mn-lt"/>
                <a:cs typeface="Arial"/>
              </a:rPr>
              <a:t>thereforth</a:t>
            </a:r>
            <a:r>
              <a:rPr lang="en-US">
                <a:latin typeface="Times New Roman"/>
                <a:ea typeface="+mn-lt"/>
                <a:cs typeface="Arial"/>
              </a:rPr>
              <a:t>.</a:t>
            </a:r>
            <a:endParaRPr lang="en-US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br>
              <a:rPr lang="en-US"/>
            </a:br>
            <a:br>
              <a:rPr lang="en-US"/>
            </a:br>
            <a:r>
              <a:rPr lang="en-US">
                <a:latin typeface="Times New Roman"/>
                <a:ea typeface="+mn-lt"/>
                <a:cs typeface="Times New Roman"/>
              </a:rPr>
              <a:t>.</a:t>
            </a: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FC4178-C2D9-46A0-4D8D-467FE9D19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49798"/>
              </p:ext>
            </p:extLst>
          </p:nvPr>
        </p:nvGraphicFramePr>
        <p:xfrm>
          <a:off x="2959007" y="3097791"/>
          <a:ext cx="6644576" cy="361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288">
                  <a:extLst>
                    <a:ext uri="{9D8B030D-6E8A-4147-A177-3AD203B41FA5}">
                      <a16:colId xmlns:a16="http://schemas.microsoft.com/office/drawing/2014/main" val="3138506304"/>
                    </a:ext>
                  </a:extLst>
                </a:gridCol>
                <a:gridCol w="3322288">
                  <a:extLst>
                    <a:ext uri="{9D8B030D-6E8A-4147-A177-3AD203B41FA5}">
                      <a16:colId xmlns:a16="http://schemas.microsoft.com/office/drawing/2014/main" val="883353435"/>
                    </a:ext>
                  </a:extLst>
                </a:gridCol>
              </a:tblGrid>
              <a:tr h="3723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Literature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  <a:latin typeface="Times New Roman"/>
                        </a:rPr>
                        <a:t>Encryption time(s)</a:t>
                      </a:r>
                      <a:endParaRPr lang="en-US" sz="1800" b="0">
                        <a:solidFill>
                          <a:schemeClr val="tx1"/>
                        </a:solidFill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97467437"/>
                  </a:ext>
                </a:extLst>
              </a:tr>
              <a:tr h="3723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Alghamdi et al.[3]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0.09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93460317"/>
                  </a:ext>
                </a:extLst>
              </a:tr>
              <a:tr h="3723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Arif et al.[5]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1.28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4177028"/>
                  </a:ext>
                </a:extLst>
              </a:tr>
              <a:tr h="3723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Hua et al.[9]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0.23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14903"/>
                  </a:ext>
                </a:extLst>
              </a:tr>
              <a:tr h="3723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Lu et al.[11]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1.24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47590968"/>
                  </a:ext>
                </a:extLst>
              </a:tr>
              <a:tr h="3723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 err="1">
                          <a:effectLst/>
                          <a:latin typeface="Times New Roman"/>
                        </a:rPr>
                        <a:t>Alanezi</a:t>
                      </a: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 et al.[2]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0.30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64621032"/>
                  </a:ext>
                </a:extLst>
              </a:tr>
              <a:tr h="3723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Samiullah et al.[16]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22.43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55776744"/>
                  </a:ext>
                </a:extLst>
              </a:tr>
              <a:tr h="3723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Ge et al.[7]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0.027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95383037"/>
                  </a:ext>
                </a:extLst>
              </a:tr>
              <a:tr h="3723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Proposed scheme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none" strike="noStrike">
                          <a:effectLst/>
                          <a:latin typeface="Times New Roman"/>
                        </a:rPr>
                        <a:t>0.12</a:t>
                      </a:r>
                      <a:endParaRPr lang="en-US" sz="1800">
                        <a:effectLst/>
                        <a:latin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7929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572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800" b="1">
                <a:latin typeface="Times New Roman"/>
                <a:ea typeface="+mn-lt"/>
                <a:cs typeface="Arial"/>
              </a:rPr>
              <a:t>TEST CASES</a:t>
            </a:r>
          </a:p>
          <a:p>
            <a:pPr marL="0" indent="0" algn="just">
              <a:buNone/>
            </a:pPr>
            <a:r>
              <a:rPr lang="en-US" sz="2200" u="sng">
                <a:latin typeface="Times New Roman"/>
                <a:cs typeface="Arial"/>
              </a:rPr>
              <a:t>1.Kalpana </a:t>
            </a:r>
            <a:r>
              <a:rPr lang="en-US" sz="2200" u="sng" err="1">
                <a:latin typeface="Times New Roman"/>
                <a:cs typeface="Arial"/>
              </a:rPr>
              <a:t>chawla</a:t>
            </a:r>
            <a:r>
              <a:rPr lang="en-US" sz="2200" u="sng">
                <a:latin typeface="Times New Roman"/>
                <a:cs typeface="Arial"/>
              </a:rPr>
              <a:t> image:</a:t>
            </a:r>
          </a:p>
          <a:p>
            <a:pPr marL="0" indent="0" algn="just">
              <a:buNone/>
            </a:pPr>
            <a:r>
              <a:rPr lang="en-US" b="1">
                <a:latin typeface="Times New Roman"/>
                <a:cs typeface="Arial"/>
              </a:rPr>
              <a:t>Input:</a:t>
            </a: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2" name="Picture 4" descr="104*576&#10;">
            <a:extLst>
              <a:ext uri="{FF2B5EF4-FFF2-40B4-BE49-F238E27FC236}">
                <a16:creationId xmlns:a16="http://schemas.microsoft.com/office/drawing/2014/main" id="{F7121CB4-81D6-86F0-FC30-AAAA6087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07" y="1288097"/>
            <a:ext cx="2028825" cy="1152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43AB63-2908-83A1-5D00-1A66E9CE3BE4}"/>
              </a:ext>
            </a:extLst>
          </p:cNvPr>
          <p:cNvSpPr txBox="1"/>
          <p:nvPr/>
        </p:nvSpPr>
        <p:spPr>
          <a:xfrm>
            <a:off x="3593528" y="1177558"/>
            <a:ext cx="25882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Dimension: </a:t>
            </a:r>
            <a:r>
              <a:rPr lang="en-US">
                <a:latin typeface="Times New Roman"/>
                <a:cs typeface="Arial"/>
              </a:rPr>
              <a:t>1024 * 576</a:t>
            </a:r>
            <a:br>
              <a:rPr lang="en-US">
                <a:latin typeface="Times New Roman"/>
                <a:cs typeface="Arial"/>
              </a:rPr>
            </a:br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761447"/>
              </p:ext>
            </p:extLst>
          </p:nvPr>
        </p:nvGraphicFramePr>
        <p:xfrm>
          <a:off x="223520" y="2966720"/>
          <a:ext cx="11760342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399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23621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2382606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Row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Column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Pixel substituted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encrypted image(Final encrypted image)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9" name="Picture 9">
            <a:extLst>
              <a:ext uri="{FF2B5EF4-FFF2-40B4-BE49-F238E27FC236}">
                <a16:creationId xmlns:a16="http://schemas.microsoft.com/office/drawing/2014/main" id="{F1B9D0DD-CAAE-096F-E889-2E53A44F8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27" y="4444365"/>
            <a:ext cx="1998345" cy="125095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AE760B-C005-4871-EA9E-D7590138A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78" y="4439602"/>
            <a:ext cx="2219325" cy="125031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BDAA367-3831-C125-9384-6068039A3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147" y="4454525"/>
            <a:ext cx="2201545" cy="124079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682BFCC-A6D3-A6CC-0061-BD2B5E585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348" y="4459287"/>
            <a:ext cx="2110105" cy="124142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911AEA4-C742-E652-90E9-5E1388963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705" y="4458653"/>
            <a:ext cx="2190750" cy="12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515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b="1">
              <a:latin typeface="Times New Roman"/>
              <a:cs typeface="Arial"/>
            </a:endParaRP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92513"/>
              </p:ext>
            </p:extLst>
          </p:nvPr>
        </p:nvGraphicFramePr>
        <p:xfrm>
          <a:off x="223520" y="1270000"/>
          <a:ext cx="11760339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165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19684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1985504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34660884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decrypted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pixel substituted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IDCT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Reverse column permuted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row permuted image(Obtained output)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Target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FD647B06-ACBC-41CB-9085-80567979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2890202"/>
            <a:ext cx="1657985" cy="107759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992D73-9622-298D-FFD7-B430DC5A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567" y="2890202"/>
            <a:ext cx="1800225" cy="1077595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5BDB4939-F582-CE0A-1194-B22EA4C10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447" y="2890202"/>
            <a:ext cx="1820545" cy="107759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5D0D106B-0DEB-0F9C-CF8C-5956DA3B7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403" y="2885440"/>
            <a:ext cx="1849755" cy="108712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896580B8-B084-B6EC-4BEA-26838DEAB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077" y="2885440"/>
            <a:ext cx="1868805" cy="108712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3ACC69B0-B3D9-912A-9CE5-A2850C633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637" y="2885440"/>
            <a:ext cx="1868805" cy="10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689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cs typeface="Arial"/>
              </a:rPr>
              <a:t>2.Pratibha </a:t>
            </a:r>
            <a:r>
              <a:rPr lang="en-US" sz="2200" u="sng" err="1">
                <a:latin typeface="Times New Roman"/>
                <a:cs typeface="Arial"/>
              </a:rPr>
              <a:t>patel</a:t>
            </a:r>
            <a:r>
              <a:rPr lang="en-US" sz="2200" u="sng">
                <a:latin typeface="Times New Roman"/>
                <a:cs typeface="Arial"/>
              </a:rPr>
              <a:t> image:</a:t>
            </a:r>
            <a:endParaRPr lang="en-US"/>
          </a:p>
          <a:p>
            <a:pPr marL="0" indent="0" algn="just">
              <a:buNone/>
            </a:pPr>
            <a:r>
              <a:rPr lang="en-US" b="1">
                <a:latin typeface="Times New Roman"/>
                <a:cs typeface="Arial"/>
              </a:rPr>
              <a:t>Input:</a:t>
            </a: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3AB63-2908-83A1-5D00-1A66E9CE3BE4}"/>
              </a:ext>
            </a:extLst>
          </p:cNvPr>
          <p:cNvSpPr txBox="1"/>
          <p:nvPr/>
        </p:nvSpPr>
        <p:spPr>
          <a:xfrm>
            <a:off x="2820223" y="553505"/>
            <a:ext cx="25882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Dimension: </a:t>
            </a:r>
            <a:r>
              <a:rPr lang="en-US">
                <a:latin typeface="Times New Roman"/>
                <a:cs typeface="Times New Roman"/>
              </a:rPr>
              <a:t>800</a:t>
            </a:r>
            <a:r>
              <a:rPr lang="en-US" b="1">
                <a:latin typeface="Times New Roman"/>
                <a:cs typeface="Times New Roman"/>
              </a:rPr>
              <a:t> </a:t>
            </a:r>
            <a:r>
              <a:rPr lang="en-US">
                <a:latin typeface="Times New Roman"/>
                <a:cs typeface="Arial"/>
              </a:rPr>
              <a:t>* 1000</a:t>
            </a:r>
            <a:br>
              <a:rPr lang="en-US">
                <a:latin typeface="Times New Roman"/>
                <a:cs typeface="Arial"/>
              </a:rPr>
            </a:br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107752"/>
              </p:ext>
            </p:extLst>
          </p:nvPr>
        </p:nvGraphicFramePr>
        <p:xfrm>
          <a:off x="101600" y="3048000"/>
          <a:ext cx="11760342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399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23621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2382606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Row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Column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Pixel substituted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encrypted image(Final encrypted image)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8F47B15D-0035-9B26-AD04-5701BC84D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90" y="681990"/>
            <a:ext cx="1450340" cy="162306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097D871-95F8-CF63-E463-1991E7779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7" y="4356417"/>
            <a:ext cx="2079625" cy="1233805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E104D4C-CE64-DA87-25D3-91139FC00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78" y="4352925"/>
            <a:ext cx="2148205" cy="122047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9B352EC-1E3A-253B-3DD0-6728A58BB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587" y="4357053"/>
            <a:ext cx="2232025" cy="1232535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24939A5-D4D4-FEBE-687E-9FC46C7B5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428" y="4351655"/>
            <a:ext cx="2181225" cy="122301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1A54100-9058-3E4D-C96B-5848B0E53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3260" y="4351655"/>
            <a:ext cx="2189480" cy="12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757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b="1">
              <a:latin typeface="Times New Roman"/>
              <a:cs typeface="Arial"/>
            </a:endParaRP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830054"/>
              </p:ext>
            </p:extLst>
          </p:nvPr>
        </p:nvGraphicFramePr>
        <p:xfrm>
          <a:off x="223520" y="1270000"/>
          <a:ext cx="11760339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165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19684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1985504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34660884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decrypted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pixel substituted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IDCT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Reverse column permuted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row permuted image(Obtained output)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Target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2" name="Picture 6">
            <a:extLst>
              <a:ext uri="{FF2B5EF4-FFF2-40B4-BE49-F238E27FC236}">
                <a16:creationId xmlns:a16="http://schemas.microsoft.com/office/drawing/2014/main" id="{E5D01056-5375-3AE9-8BCE-445845A2E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" y="2798762"/>
            <a:ext cx="1749425" cy="125031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52E2A5E-1022-6CAF-CFFD-D34A82649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27" y="2798127"/>
            <a:ext cx="1800225" cy="125158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3707289-33C5-E735-1B04-F324FAE7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967" y="2803525"/>
            <a:ext cx="1851025" cy="125095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1803219-EABC-776D-AD48-8E71358F5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03" y="2798762"/>
            <a:ext cx="1768475" cy="125031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D5FDEC6-4338-54D9-7AB1-EB6E2599E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6298" y="2812733"/>
            <a:ext cx="1213485" cy="125285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A129629-0441-ED62-07BB-5EC7B9520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3498" y="2802573"/>
            <a:ext cx="1203325" cy="12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206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cs typeface="Arial"/>
              </a:rPr>
              <a:t>3.M.S.Dhoni image:</a:t>
            </a:r>
          </a:p>
          <a:p>
            <a:pPr marL="0" indent="0" algn="just">
              <a:buNone/>
            </a:pPr>
            <a:r>
              <a:rPr lang="en-US" b="1">
                <a:latin typeface="Times New Roman"/>
                <a:cs typeface="Arial"/>
              </a:rPr>
              <a:t>Input:</a:t>
            </a: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3AB63-2908-83A1-5D00-1A66E9CE3BE4}"/>
              </a:ext>
            </a:extLst>
          </p:cNvPr>
          <p:cNvSpPr txBox="1"/>
          <p:nvPr/>
        </p:nvSpPr>
        <p:spPr>
          <a:xfrm>
            <a:off x="3927806" y="562091"/>
            <a:ext cx="25882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Dimension: </a:t>
            </a:r>
            <a:r>
              <a:rPr lang="en-US">
                <a:latin typeface="Times New Roman"/>
                <a:cs typeface="Times New Roman"/>
              </a:rPr>
              <a:t>600</a:t>
            </a:r>
            <a:r>
              <a:rPr lang="en-US" b="1">
                <a:latin typeface="Times New Roman"/>
                <a:cs typeface="Times New Roman"/>
              </a:rPr>
              <a:t> </a:t>
            </a:r>
            <a:r>
              <a:rPr lang="en-US">
                <a:latin typeface="Times New Roman"/>
                <a:cs typeface="Arial"/>
              </a:rPr>
              <a:t>* 403</a:t>
            </a:r>
            <a:br>
              <a:rPr lang="en-US">
                <a:latin typeface="Times New Roman"/>
                <a:cs typeface="Arial"/>
              </a:rPr>
            </a:br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16801"/>
              </p:ext>
            </p:extLst>
          </p:nvPr>
        </p:nvGraphicFramePr>
        <p:xfrm>
          <a:off x="101600" y="3048000"/>
          <a:ext cx="11760342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399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23621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2382606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Row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Column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Pixel substituted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encrypted image(Final encrypted image)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2" name="Picture 8">
            <a:extLst>
              <a:ext uri="{FF2B5EF4-FFF2-40B4-BE49-F238E27FC236}">
                <a16:creationId xmlns:a16="http://schemas.microsoft.com/office/drawing/2014/main" id="{D55413DE-B66A-76DB-B32D-D81335027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12" y="698500"/>
            <a:ext cx="2680335" cy="140716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0D0316-A45A-5503-D70E-B3C333ED5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67" y="4369117"/>
            <a:ext cx="2099945" cy="137096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F4AF191-9321-EDB1-95FC-AC86E8BD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338" y="4363720"/>
            <a:ext cx="2229485" cy="13716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D85C54B-3D98-EA51-EE47-64D408A01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908" y="4368482"/>
            <a:ext cx="2232025" cy="1372235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5C955ED-702E-1488-4CA6-8093892B2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268" y="4372610"/>
            <a:ext cx="2221865" cy="1353820"/>
          </a:xfrm>
          <a:prstGeom prst="rect">
            <a:avLst/>
          </a:prstGeom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A991E189-1E99-DC92-C3A2-EEE1279C8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2305" y="4372610"/>
            <a:ext cx="2190750" cy="13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4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b="1">
              <a:latin typeface="Times New Roman"/>
              <a:cs typeface="Arial"/>
            </a:endParaRP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014032"/>
              </p:ext>
            </p:extLst>
          </p:nvPr>
        </p:nvGraphicFramePr>
        <p:xfrm>
          <a:off x="223520" y="1270000"/>
          <a:ext cx="11760339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165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19684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1985504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34660884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decrypted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pixel substituted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IDCT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Reverse column permuted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row permuted image(Obtained output)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Target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CE4AA518-DF5A-FF6F-B11D-229349EF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" y="2767013"/>
            <a:ext cx="1698625" cy="132397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A9A8BD4-6825-CD58-A9D3-AB7626B6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927" y="2767013"/>
            <a:ext cx="1769745" cy="1323975"/>
          </a:xfrm>
          <a:prstGeom prst="rect">
            <a:avLst/>
          </a:prstGeom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6508EFB7-C3AC-BD7C-6A14-43227C18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447" y="2767013"/>
            <a:ext cx="1769745" cy="132397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22BBD31-73E7-B604-6AB0-55800325A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883" y="2764790"/>
            <a:ext cx="1778635" cy="132842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CEEC1E4-86A8-9977-04DA-6C57F042D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983" y="2766060"/>
            <a:ext cx="1880306" cy="1123252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00A89B1-A3E1-4622-CF5D-52DD83CDB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1187" y="2764790"/>
            <a:ext cx="1903864" cy="11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34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cs typeface="Arial"/>
              </a:rPr>
              <a:t>4.A.R.Rahman image:</a:t>
            </a:r>
          </a:p>
          <a:p>
            <a:pPr marL="0" indent="0" algn="just">
              <a:buNone/>
            </a:pPr>
            <a:r>
              <a:rPr lang="en-US" b="1">
                <a:latin typeface="Times New Roman"/>
                <a:cs typeface="Arial"/>
              </a:rPr>
              <a:t>Input:</a:t>
            </a: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3AB63-2908-83A1-5D00-1A66E9CE3BE4}"/>
              </a:ext>
            </a:extLst>
          </p:cNvPr>
          <p:cNvSpPr txBox="1"/>
          <p:nvPr/>
        </p:nvSpPr>
        <p:spPr>
          <a:xfrm>
            <a:off x="3363426" y="509001"/>
            <a:ext cx="25882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Dimension: </a:t>
            </a:r>
            <a:r>
              <a:rPr lang="en-US">
                <a:latin typeface="Times New Roman"/>
                <a:cs typeface="Times New Roman"/>
              </a:rPr>
              <a:t>720</a:t>
            </a:r>
            <a:r>
              <a:rPr lang="en-US" b="1">
                <a:latin typeface="Times New Roman"/>
                <a:cs typeface="Times New Roman"/>
              </a:rPr>
              <a:t> </a:t>
            </a:r>
            <a:r>
              <a:rPr lang="en-US">
                <a:latin typeface="Times New Roman"/>
                <a:cs typeface="Arial"/>
              </a:rPr>
              <a:t>* 405</a:t>
            </a:r>
            <a:br>
              <a:rPr lang="en-US">
                <a:latin typeface="Times New Roman"/>
                <a:cs typeface="Arial"/>
              </a:rPr>
            </a:br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08357"/>
              </p:ext>
            </p:extLst>
          </p:nvPr>
        </p:nvGraphicFramePr>
        <p:xfrm>
          <a:off x="101600" y="3048000"/>
          <a:ext cx="11760342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399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23621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2382606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Row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Column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Pixel substituted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encrypted image(Final encrypted image)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D0EBD59B-0D94-B2F9-B75F-2FAD21B52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22" y="690245"/>
            <a:ext cx="2124075" cy="157607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34C3B28-F875-CE11-CD94-709F701E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" y="4500562"/>
            <a:ext cx="2079625" cy="1321435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63587760-A530-6B0E-EE59-950931C51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78" y="4505325"/>
            <a:ext cx="2199005" cy="131191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1056026-1ADB-B870-ABD9-C54EAFEB1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387" y="4500562"/>
            <a:ext cx="2160905" cy="1321435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8A8B602E-3A11-E6F8-7405-995C3E5E8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748" y="4501197"/>
            <a:ext cx="2181225" cy="1320165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DF1E5F6-509E-ADBC-80F7-E04909323B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265" y="4506595"/>
            <a:ext cx="2190750" cy="13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4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b="1">
              <a:latin typeface="Times New Roman"/>
              <a:cs typeface="Arial"/>
            </a:endParaRP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4419"/>
              </p:ext>
            </p:extLst>
          </p:nvPr>
        </p:nvGraphicFramePr>
        <p:xfrm>
          <a:off x="223520" y="1270000"/>
          <a:ext cx="11760339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165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19684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1985504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34660884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decrypted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pixel substituted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IDCT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Reverse column permuted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row permuted image(Obtained output)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Target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2" name="Picture 6">
            <a:extLst>
              <a:ext uri="{FF2B5EF4-FFF2-40B4-BE49-F238E27FC236}">
                <a16:creationId xmlns:a16="http://schemas.microsoft.com/office/drawing/2014/main" id="{069AE49A-754C-ED66-0429-68A9FC6C9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7" y="2712720"/>
            <a:ext cx="1749425" cy="1158240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B0C1457-C888-F758-3164-240F4B0B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2717482"/>
            <a:ext cx="1790065" cy="114871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CBFE721-0B6C-D19D-9903-186FBC4D1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287" y="2717482"/>
            <a:ext cx="1810385" cy="114871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3EADEAC-1BE2-6B82-0AFC-90687562B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03" y="2709228"/>
            <a:ext cx="1778635" cy="117538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67870F3-F018-775E-697E-1E2BDCDC4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2837" y="2600611"/>
            <a:ext cx="1866499" cy="1382888"/>
          </a:xfrm>
          <a:prstGeom prst="rect">
            <a:avLst/>
          </a:prstGeom>
        </p:spPr>
      </p:pic>
      <p:pic>
        <p:nvPicPr>
          <p:cNvPr id="18" name="Picture 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D05BF99B-8D09-61FA-493B-46EA01F3F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7597" y="2611343"/>
            <a:ext cx="1866499" cy="138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74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18F02E01-EF4A-B141-BF65-43DDB243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155" y="68343"/>
            <a:ext cx="11899843" cy="3677683"/>
          </a:xfr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DA435FB-BF91-F047-2C63-233A69986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2" y="3623501"/>
            <a:ext cx="11887200" cy="368930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7D643A-A657-CD0D-B265-FDA2C0BB8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" t="6393" r="2688" b="3653"/>
          <a:stretch/>
        </p:blipFill>
        <p:spPr>
          <a:xfrm>
            <a:off x="8701535" y="234553"/>
            <a:ext cx="2752060" cy="15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137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2200" u="sng">
                <a:latin typeface="Times New Roman"/>
                <a:cs typeface="Arial"/>
              </a:rPr>
              <a:t>5.P.V.Sindhu:</a:t>
            </a:r>
          </a:p>
          <a:p>
            <a:pPr marL="0" indent="0" algn="just">
              <a:buNone/>
            </a:pPr>
            <a:r>
              <a:rPr lang="en-US" b="1">
                <a:latin typeface="Times New Roman"/>
                <a:cs typeface="Arial"/>
              </a:rPr>
              <a:t>Input:</a:t>
            </a: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3AB63-2908-83A1-5D00-1A66E9CE3BE4}"/>
              </a:ext>
            </a:extLst>
          </p:cNvPr>
          <p:cNvSpPr txBox="1"/>
          <p:nvPr/>
        </p:nvSpPr>
        <p:spPr>
          <a:xfrm>
            <a:off x="3493216" y="681292"/>
            <a:ext cx="25882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Dimension: </a:t>
            </a:r>
            <a:r>
              <a:rPr lang="en-US">
                <a:latin typeface="Times New Roman"/>
                <a:cs typeface="Times New Roman"/>
              </a:rPr>
              <a:t>1200</a:t>
            </a:r>
            <a:r>
              <a:rPr lang="en-US" b="1">
                <a:latin typeface="Times New Roman"/>
                <a:cs typeface="Times New Roman"/>
              </a:rPr>
              <a:t> </a:t>
            </a:r>
            <a:r>
              <a:rPr lang="en-US">
                <a:latin typeface="Times New Roman"/>
                <a:cs typeface="Arial"/>
              </a:rPr>
              <a:t>* 667</a:t>
            </a:r>
            <a:br>
              <a:rPr lang="en-US">
                <a:latin typeface="Times New Roman"/>
                <a:cs typeface="Arial"/>
              </a:rPr>
            </a:br>
            <a:endParaRPr lang="en-US" sz="1400">
              <a:latin typeface="Arial"/>
              <a:cs typeface="Arial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30486"/>
              </p:ext>
            </p:extLst>
          </p:nvPr>
        </p:nvGraphicFramePr>
        <p:xfrm>
          <a:off x="101600" y="3048000"/>
          <a:ext cx="11760342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399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23621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2382606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2352069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Row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Column permuted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Pixel substituted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encrypted image(Final encrypted image)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4" name="Picture 4">
            <a:extLst>
              <a:ext uri="{FF2B5EF4-FFF2-40B4-BE49-F238E27FC236}">
                <a16:creationId xmlns:a16="http://schemas.microsoft.com/office/drawing/2014/main" id="{B3D6F8A2-311C-DC72-203F-29C6739C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53" y="686117"/>
            <a:ext cx="2187575" cy="121856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C3B7582-65C2-8054-29A2-AEAAAD4BD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7" y="4526280"/>
            <a:ext cx="1967865" cy="1249680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267DF79A-4477-61E7-4872-2FBA464F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778" y="4531042"/>
            <a:ext cx="2107565" cy="118935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BB6AF74-8E31-D37C-56C4-889571F11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387" y="4522788"/>
            <a:ext cx="2160905" cy="1205865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F16D186-3E38-9102-C11D-95DDEF99A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0268" y="4522152"/>
            <a:ext cx="2201545" cy="1247775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CEA68C3D-DC34-D99F-58B0-18B30FF08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2625" y="4476750"/>
            <a:ext cx="2190750" cy="12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56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570"/>
            <a:ext cx="11988585" cy="68615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b="1">
              <a:latin typeface="Times New Roman"/>
              <a:cs typeface="Arial"/>
            </a:endParaRPr>
          </a:p>
          <a:p>
            <a:pPr marL="0" indent="0" algn="just">
              <a:buNone/>
            </a:pPr>
            <a:endParaRPr lang="en-US" sz="2200">
              <a:latin typeface="Times New Roman"/>
              <a:ea typeface="+mn-lt"/>
              <a:cs typeface="Arial"/>
            </a:endParaRPr>
          </a:p>
          <a:p>
            <a:pPr marL="0" indent="0" algn="just">
              <a:buNone/>
            </a:pPr>
            <a:br>
              <a:rPr lang="en-US"/>
            </a:br>
            <a:endParaRPr lang="en-US"/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FA2E870-5CCB-30FF-9DAE-57C6F9610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09765"/>
              </p:ext>
            </p:extLst>
          </p:nvPr>
        </p:nvGraphicFramePr>
        <p:xfrm>
          <a:off x="223520" y="1270000"/>
          <a:ext cx="11760339" cy="3353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6165">
                  <a:extLst>
                    <a:ext uri="{9D8B030D-6E8A-4147-A177-3AD203B41FA5}">
                      <a16:colId xmlns:a16="http://schemas.microsoft.com/office/drawing/2014/main" val="2785755360"/>
                    </a:ext>
                  </a:extLst>
                </a:gridCol>
                <a:gridCol w="1968499">
                  <a:extLst>
                    <a:ext uri="{9D8B030D-6E8A-4147-A177-3AD203B41FA5}">
                      <a16:colId xmlns:a16="http://schemas.microsoft.com/office/drawing/2014/main" val="676227536"/>
                    </a:ext>
                  </a:extLst>
                </a:gridCol>
                <a:gridCol w="1985504">
                  <a:extLst>
                    <a:ext uri="{9D8B030D-6E8A-4147-A177-3AD203B41FA5}">
                      <a16:colId xmlns:a16="http://schemas.microsoft.com/office/drawing/2014/main" val="3677684054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3825988113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04770451"/>
                    </a:ext>
                  </a:extLst>
                </a:gridCol>
                <a:gridCol w="1960057">
                  <a:extLst>
                    <a:ext uri="{9D8B030D-6E8A-4147-A177-3AD203B41FA5}">
                      <a16:colId xmlns:a16="http://schemas.microsoft.com/office/drawing/2014/main" val="1734660884"/>
                    </a:ext>
                  </a:extLst>
                </a:gridCol>
              </a:tblGrid>
              <a:tr h="119429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RSA decrypted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pixel substituted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IDCT output image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latin typeface="Times New Roman"/>
                        </a:rPr>
                        <a:t>Reverse column permuted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Reverse row permuted image(Obtained output)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  <a:latin typeface="Times New Roman"/>
                        </a:rPr>
                        <a:t>Target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17256"/>
                  </a:ext>
                </a:extLst>
              </a:tr>
              <a:tr h="2159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56049"/>
                  </a:ext>
                </a:extLst>
              </a:tr>
            </a:tbl>
          </a:graphicData>
        </a:graphic>
      </p:graphicFrame>
      <p:pic>
        <p:nvPicPr>
          <p:cNvPr id="2" name="Picture 6">
            <a:extLst>
              <a:ext uri="{FF2B5EF4-FFF2-40B4-BE49-F238E27FC236}">
                <a16:creationId xmlns:a16="http://schemas.microsoft.com/office/drawing/2014/main" id="{8481DE7B-345D-D78B-0414-4790C350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67" y="2737802"/>
            <a:ext cx="1749425" cy="129095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ED6022F8-EFF7-F3D2-4B81-192A92D1D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047" y="2737802"/>
            <a:ext cx="1718945" cy="129095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8C06265-F282-BB24-01F3-500C86E3C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767" y="2737802"/>
            <a:ext cx="1769745" cy="129095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95A1E42-2979-671F-C5D5-ED1573544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043" y="2740977"/>
            <a:ext cx="1788795" cy="130492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3550485-6B22-EEE1-27D9-43D6BF166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5143" y="2742247"/>
            <a:ext cx="1793875" cy="1038225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0418DF28-B8BF-4E6A-E972-378D1A8CD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5543" y="2742247"/>
            <a:ext cx="186499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49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229331"/>
            <a:ext cx="12011828" cy="65346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800" b="1">
                <a:latin typeface="Times New Roman"/>
                <a:cs typeface="Times New Roman"/>
              </a:rPr>
              <a:t>CONCLUSION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The proposed scheme encrypts the image through layers of permutation, DCT, pixel substitution and RSA. </a:t>
            </a:r>
            <a:endParaRPr lang="en-US">
              <a:latin typeface="Neue Haas Grotesk Text Pro"/>
              <a:cs typeface="Times New Roman"/>
            </a:endParaRPr>
          </a:p>
          <a:p>
            <a:pPr algn="just"/>
            <a:r>
              <a:rPr lang="en-US">
                <a:latin typeface="Times New Roman"/>
                <a:cs typeface="Times New Roman"/>
              </a:rPr>
              <a:t>Keys which are encrypted through SHA-512, Elliptic curve cryptography, RSA encryption are used in various stages of the scheme.</a:t>
            </a:r>
            <a:endParaRPr lang="en-US">
              <a:latin typeface="Neue Haas Grotesk Text Pro"/>
              <a:cs typeface="Times New Roman"/>
            </a:endParaRPr>
          </a:p>
          <a:p>
            <a:pPr algn="just"/>
            <a:r>
              <a:rPr lang="en-US">
                <a:latin typeface="Times New Roman"/>
                <a:cs typeface="Times New Roman"/>
              </a:rPr>
              <a:t>The image through this scheme undergoes multiple levels of encryption thus offering more levels of security and randomness when compared to other state of art machines. </a:t>
            </a:r>
            <a:endParaRPr lang="en-US">
              <a:latin typeface="Neue Haas Grotesk Text Pro"/>
              <a:cs typeface="Times New Roman"/>
            </a:endParaRPr>
          </a:p>
          <a:p>
            <a:pPr algn="just"/>
            <a:r>
              <a:rPr lang="en-US">
                <a:latin typeface="Times New Roman"/>
                <a:cs typeface="Times New Roman"/>
              </a:rPr>
              <a:t>The correlation between the adjacent pixels in all dimension of horizontal, vertical and diagonal are </a:t>
            </a:r>
            <a:r>
              <a:rPr lang="en-US" err="1">
                <a:latin typeface="Times New Roman"/>
                <a:cs typeface="Times New Roman"/>
              </a:rPr>
              <a:t>minimised</a:t>
            </a:r>
            <a:r>
              <a:rPr lang="en-US">
                <a:latin typeface="Times New Roman"/>
                <a:cs typeface="Times New Roman"/>
              </a:rPr>
              <a:t> making the randomness higher making the encryption more robust against statistical attacks.</a:t>
            </a:r>
            <a:endParaRPr lang="en-US">
              <a:latin typeface="Neue Haas Grotesk Text Pro"/>
              <a:cs typeface="Times New Roman"/>
            </a:endParaRPr>
          </a:p>
          <a:p>
            <a:pPr algn="just"/>
            <a:r>
              <a:rPr lang="en-US">
                <a:latin typeface="Times New Roman"/>
                <a:cs typeface="Times New Roman"/>
              </a:rPr>
              <a:t>In terms of frequency of pixel distribution of encrypted image, the pixels are much more uniformly distributed when compared to other research works. </a:t>
            </a:r>
            <a:endParaRPr lang="en-US">
              <a:latin typeface="Neue Haas Grotesk Text Pro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Indeed, our proposed scheme has shown very high sensitivity towards the change in the key or the plaintext.</a:t>
            </a:r>
            <a:br>
              <a:rPr lang="en-US"/>
            </a:b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436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00" y="229331"/>
            <a:ext cx="12011828" cy="65346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800" b="1">
                <a:latin typeface="Times New Roman"/>
                <a:cs typeface="Times New Roman"/>
              </a:rPr>
              <a:t>FUTURE WORKS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The proposed algorithm uses logistic maps for their minimal complexity and fast computation speed making it time efficient in encryption.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Future works can explore other chaotic maps and include them to the proposed scheme. 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Further additional layers of encryption methods can be added to the existing layer to make it much more efficient.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In addition, because of multiple layers there is slight variation in decrypted image when compared to original image which affects the </a:t>
            </a:r>
            <a:r>
              <a:rPr lang="en-US" err="1">
                <a:latin typeface="Times New Roman"/>
                <a:cs typeface="Times New Roman"/>
              </a:rPr>
              <a:t>normalised</a:t>
            </a:r>
            <a:r>
              <a:rPr lang="en-US">
                <a:latin typeface="Times New Roman"/>
                <a:cs typeface="Times New Roman"/>
              </a:rPr>
              <a:t> correlation. 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Even though this is not much visible to human eyes, this problem could be further addressed in upcoming works.</a:t>
            </a:r>
          </a:p>
          <a:p>
            <a:pPr algn="just"/>
            <a:r>
              <a:rPr lang="en-US">
                <a:latin typeface="Times New Roman"/>
                <a:cs typeface="Times New Roman"/>
              </a:rPr>
              <a:t>Furthermore, as a future work our proposed scheme can be extended for other media types, such as audio and video.</a:t>
            </a:r>
            <a:br>
              <a:rPr lang="en-US"/>
            </a:br>
            <a:br>
              <a:rPr lang="en-US"/>
            </a:b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92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45" y="96278"/>
            <a:ext cx="12072092" cy="66405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>
                <a:latin typeface="Times New Roman"/>
                <a:cs typeface="Times New Roman"/>
              </a:rPr>
              <a:t>REFERENCES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[1] Abdallah, A. A., &amp; Farhan, A. K. (2022). A new image encryption algorithm based on multi chaotic system. </a:t>
            </a:r>
            <a:r>
              <a:rPr lang="en-US" i="1">
                <a:latin typeface="Times New Roman"/>
                <a:cs typeface="Times New Roman"/>
              </a:rPr>
              <a:t>Iraqi Journal of Science</a:t>
            </a:r>
            <a:r>
              <a:rPr lang="en-US">
                <a:latin typeface="Times New Roman"/>
                <a:cs typeface="Times New Roman"/>
              </a:rPr>
              <a:t>, 324–337.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[2] </a:t>
            </a:r>
            <a:r>
              <a:rPr lang="en-US" err="1">
                <a:latin typeface="Times New Roman"/>
                <a:cs typeface="Times New Roman"/>
              </a:rPr>
              <a:t>Alanezi</a:t>
            </a:r>
            <a:r>
              <a:rPr lang="en-US">
                <a:latin typeface="Times New Roman"/>
                <a:cs typeface="Times New Roman"/>
              </a:rPr>
              <a:t>, A., Abd-El-Atty, B., </a:t>
            </a:r>
            <a:r>
              <a:rPr lang="en-US" err="1">
                <a:latin typeface="Times New Roman"/>
                <a:cs typeface="Times New Roman"/>
              </a:rPr>
              <a:t>Kolivand</a:t>
            </a:r>
            <a:r>
              <a:rPr lang="en-US">
                <a:latin typeface="Times New Roman"/>
                <a:cs typeface="Times New Roman"/>
              </a:rPr>
              <a:t>, H., Abd El-Latif, A. A., Abd El-Rahiem, B., Sankar, S., &amp; S. Khalifa, H. (2021). Securing digital images through simple permutation-substitution mechanism in cloud-based Smart City Environment. </a:t>
            </a:r>
            <a:r>
              <a:rPr lang="en-US" i="1">
                <a:latin typeface="Times New Roman"/>
                <a:cs typeface="Times New Roman"/>
              </a:rPr>
              <a:t>Security and Communication Networks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2021</a:t>
            </a:r>
            <a:r>
              <a:rPr lang="en-US">
                <a:latin typeface="Times New Roman"/>
                <a:cs typeface="Times New Roman"/>
              </a:rPr>
              <a:t>, 1–17. 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[3] Alghamdi, Y., Munir, A., &amp; Ahmad, J. (2022). A lightweight image encryption algorithm based on chaotic map and random substitution. </a:t>
            </a:r>
            <a:r>
              <a:rPr lang="en-US" i="1">
                <a:latin typeface="Times New Roman"/>
                <a:cs typeface="Times New Roman"/>
              </a:rPr>
              <a:t>Entropy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24</a:t>
            </a:r>
            <a:r>
              <a:rPr lang="en-US">
                <a:latin typeface="Times New Roman"/>
                <a:cs typeface="Times New Roman"/>
              </a:rPr>
              <a:t>(10), 1344.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[4] Anees, A., Siddiqui, A., &amp; Ahmed, F. (2014). Chaotic substitution for highly autocorrelated data in encryption algorithm. </a:t>
            </a:r>
            <a:r>
              <a:rPr lang="en-US" i="1">
                <a:latin typeface="Times New Roman"/>
                <a:cs typeface="Times New Roman"/>
              </a:rPr>
              <a:t>Communications in Nonlinear Science and Numerical Simulation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19</a:t>
            </a:r>
            <a:r>
              <a:rPr lang="en-US">
                <a:latin typeface="Times New Roman"/>
                <a:cs typeface="Times New Roman"/>
              </a:rPr>
              <a:t>(9), 3106–3118. 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[5] Arif, J., Khan, M. A., Ghaleb, B., Ahmad, J., Munir, A., Rashid, U., &amp; Al-Dubai, A. Y. (2022). A novel chaotic permutation-substitution image encryption scheme based on logistic map and random substitution. </a:t>
            </a:r>
            <a:r>
              <a:rPr lang="en-US" i="1">
                <a:latin typeface="Times New Roman"/>
                <a:cs typeface="Times New Roman"/>
              </a:rPr>
              <a:t>IEEE Access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10</a:t>
            </a:r>
            <a:r>
              <a:rPr lang="en-US">
                <a:latin typeface="Times New Roman"/>
                <a:cs typeface="Times New Roman"/>
              </a:rPr>
              <a:t>, 12966–12982. 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[6] Bhowmick, A., Sinha, N., Arjunan, R. V., &amp; Kishore, B. (2017). Permutation-substitution architecture based image encryption algorithm using Middle Square and RC4 PRNG. </a:t>
            </a:r>
            <a:r>
              <a:rPr lang="en-US" i="1">
                <a:latin typeface="Times New Roman"/>
                <a:cs typeface="Times New Roman"/>
              </a:rPr>
              <a:t>2017 International Conference on Inventive Systems and Control (ICISC)</a:t>
            </a:r>
            <a:r>
              <a:rPr lang="en-US">
                <a:latin typeface="Times New Roman"/>
                <a:cs typeface="Times New Roman"/>
              </a:rPr>
              <a:t>. </a:t>
            </a:r>
          </a:p>
          <a:p>
            <a:pPr algn="just">
              <a:buNone/>
            </a:pP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845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8" y="77166"/>
            <a:ext cx="12061653" cy="668054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[7] Ge, B., Chen, X., Chen, G., &amp; Shen, Z. (2021). Secure and fast image encryption algorithm using hyper-chaos-based key generator and vector operation. </a:t>
            </a:r>
            <a:r>
              <a:rPr lang="en-US" i="1">
                <a:latin typeface="Times New Roman"/>
                <a:cs typeface="Times New Roman"/>
              </a:rPr>
              <a:t>IEEE Access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9</a:t>
            </a:r>
            <a:r>
              <a:rPr lang="en-US">
                <a:latin typeface="Times New Roman"/>
                <a:cs typeface="Times New Roman"/>
              </a:rPr>
              <a:t>, 137635–137654. 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[8] Hamad, A., &amp; Farhan, A. (2020). Image encryption algorithm based on substitution principle and shuffling scheme. </a:t>
            </a:r>
            <a:r>
              <a:rPr lang="en-US" i="1">
                <a:latin typeface="Times New Roman"/>
                <a:cs typeface="Times New Roman"/>
              </a:rPr>
              <a:t>Engineering and Technology Journal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38</a:t>
            </a:r>
            <a:r>
              <a:rPr lang="en-US">
                <a:latin typeface="Times New Roman"/>
                <a:cs typeface="Times New Roman"/>
              </a:rPr>
              <a:t>(3B), 98–103. 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[9] Hua, Z., Zhou, Y., Pun, C.-M., &amp; Chen, C. L. P. (2015). 2d Sine Logistic Modulation Map for Image Encryption. </a:t>
            </a:r>
            <a:r>
              <a:rPr lang="en-US" i="1">
                <a:latin typeface="Times New Roman"/>
                <a:cs typeface="Times New Roman"/>
              </a:rPr>
              <a:t>Information Sciences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297</a:t>
            </a:r>
            <a:r>
              <a:rPr lang="en-US">
                <a:latin typeface="Times New Roman"/>
                <a:cs typeface="Times New Roman"/>
              </a:rPr>
              <a:t>, 80–94. 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[10] Li, T., Du, B., &amp; Liang, X. (2020). Image encryption algorithm based on logistic and two-dimensional Lorenz. </a:t>
            </a:r>
            <a:r>
              <a:rPr lang="en-US" i="1">
                <a:latin typeface="Times New Roman"/>
                <a:cs typeface="Times New Roman"/>
              </a:rPr>
              <a:t>IEEE Access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8</a:t>
            </a:r>
            <a:r>
              <a:rPr lang="en-US">
                <a:latin typeface="Times New Roman"/>
                <a:cs typeface="Times New Roman"/>
              </a:rPr>
              <a:t>, 13792–13805. 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[11] Lu, Q., Zhu, C., &amp; Deng, X. (2020). An efficient image encryption scheme based on the LSS chaotic map and single S-box. </a:t>
            </a:r>
            <a:r>
              <a:rPr lang="en-US" i="1">
                <a:latin typeface="Times New Roman"/>
                <a:cs typeface="Times New Roman"/>
              </a:rPr>
              <a:t>IEEE Access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8</a:t>
            </a:r>
            <a:r>
              <a:rPr lang="en-US">
                <a:latin typeface="Times New Roman"/>
                <a:cs typeface="Times New Roman"/>
              </a:rPr>
              <a:t>, 25664–25678. 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[12] Mazloom, S., &amp; Eftekhari-Moghadam, A. M. (2009). Color image encryption based on coupled nonlinear chaotic map. </a:t>
            </a:r>
            <a:r>
              <a:rPr lang="en-US" i="1">
                <a:latin typeface="Times New Roman"/>
                <a:cs typeface="Times New Roman"/>
              </a:rPr>
              <a:t>Chaos, Solitons &amp; Fractals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42</a:t>
            </a:r>
            <a:r>
              <a:rPr lang="en-US">
                <a:latin typeface="Times New Roman"/>
                <a:cs typeface="Times New Roman"/>
              </a:rPr>
              <a:t>(3), 1745–1754. </a:t>
            </a:r>
          </a:p>
          <a:p>
            <a:pPr algn="just">
              <a:buNone/>
            </a:pPr>
            <a:r>
              <a:rPr lang="en-US">
                <a:latin typeface="Times New Roman"/>
                <a:cs typeface="Times New Roman"/>
              </a:rPr>
              <a:t>[13] Mishra, K., Saharan, R., &amp; Rathor, B. (2017). A new cryptographic method for image encryption. </a:t>
            </a:r>
            <a:r>
              <a:rPr lang="en-US" i="1">
                <a:latin typeface="Times New Roman"/>
                <a:cs typeface="Times New Roman"/>
              </a:rPr>
              <a:t>Journal of Intelligent &amp; Fuzzy Systems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32</a:t>
            </a:r>
            <a:r>
              <a:rPr lang="en-US">
                <a:latin typeface="Times New Roman"/>
                <a:cs typeface="Times New Roman"/>
              </a:rPr>
              <a:t>(4), 2885–2892.</a:t>
            </a:r>
          </a:p>
          <a:p>
            <a:pPr algn="just">
              <a:buNone/>
            </a:pPr>
            <a:endParaRPr lang="en-US">
              <a:latin typeface="Times New Roman"/>
            </a:endParaRPr>
          </a:p>
          <a:p>
            <a:pPr algn="just">
              <a:buNone/>
            </a:pPr>
            <a:br>
              <a:rPr lang="en-US"/>
            </a:br>
            <a:endParaRPr lang="en-US"/>
          </a:p>
          <a:p>
            <a:pPr marL="0" indent="0" algn="just">
              <a:buNone/>
            </a:pP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643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8" y="77166"/>
            <a:ext cx="12061653" cy="668054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CC1CF-A59D-E79C-908A-C724F63CC706}"/>
              </a:ext>
            </a:extLst>
          </p:cNvPr>
          <p:cNvSpPr txBox="1"/>
          <p:nvPr/>
        </p:nvSpPr>
        <p:spPr>
          <a:xfrm>
            <a:off x="130314" y="75095"/>
            <a:ext cx="11975235" cy="6699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[14] Panduranga, H. T., Naveen Kumar, S. K., &amp; Kiran. (2014). Image encryption based on permutation-substitution using chaotic map and Latin square image cipher. </a:t>
            </a:r>
            <a:r>
              <a:rPr lang="en-US" i="1">
                <a:latin typeface="Times New Roman"/>
                <a:cs typeface="Times New Roman"/>
              </a:rPr>
              <a:t>The European Physical Journal Special Topics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223</a:t>
            </a:r>
            <a:r>
              <a:rPr lang="en-US">
                <a:latin typeface="Times New Roman"/>
                <a:cs typeface="Times New Roman"/>
              </a:rPr>
              <a:t>(8), 1663–1677. </a:t>
            </a:r>
            <a:endParaRPr lang="en-US">
              <a:latin typeface="Neue Haas Grotesk Text Pro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[15] Pan, H., Lei, Y., &amp; Jian, C. (2018). Research on digital image encryption algorithm based on double logistic chaotic map. </a:t>
            </a:r>
            <a:r>
              <a:rPr lang="en-US" i="1">
                <a:latin typeface="Times New Roman"/>
                <a:cs typeface="Times New Roman"/>
              </a:rPr>
              <a:t>EURASIP Journal on Image and Video Processing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2018</a:t>
            </a:r>
            <a:r>
              <a:rPr lang="en-US">
                <a:latin typeface="Times New Roman"/>
                <a:cs typeface="Times New Roman"/>
              </a:rPr>
              <a:t>(1). </a:t>
            </a:r>
            <a:br>
              <a:rPr lang="en-US">
                <a:latin typeface="Times New Roman"/>
              </a:rPr>
            </a:b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[16] Samiullah, M., Aslam, W., Nazir, H., Lali, M. I., Shahzad, B., Mufti, M. R., &amp; Afzal, H. (2020). An image encryption scheme based on DNA computing and multiple chaotic systems. </a:t>
            </a:r>
            <a:r>
              <a:rPr lang="en-US" i="1">
                <a:latin typeface="Times New Roman"/>
                <a:cs typeface="Times New Roman"/>
              </a:rPr>
              <a:t>IEEE Access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8</a:t>
            </a:r>
            <a:r>
              <a:rPr lang="en-US">
                <a:latin typeface="Times New Roman"/>
                <a:cs typeface="Times New Roman"/>
              </a:rPr>
              <a:t>, 25650–25663. </a:t>
            </a:r>
            <a:br>
              <a:rPr lang="en-US">
                <a:latin typeface="Times New Roman"/>
              </a:rPr>
            </a:b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[17] Wang, X.-Y., Yang, L., Liu, R., &amp; Kadir, A. (2010). A chaotic image encryption algorithm based on Perceptron model. </a:t>
            </a:r>
            <a:r>
              <a:rPr lang="en-US" i="1">
                <a:latin typeface="Times New Roman"/>
                <a:cs typeface="Times New Roman"/>
              </a:rPr>
              <a:t>Nonlinear Dynamics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62</a:t>
            </a:r>
            <a:r>
              <a:rPr lang="en-US">
                <a:latin typeface="Times New Roman"/>
                <a:cs typeface="Times New Roman"/>
              </a:rPr>
              <a:t>(3), 615–621. </a:t>
            </a:r>
            <a:br>
              <a:rPr lang="en-US">
                <a:latin typeface="Times New Roman"/>
              </a:rPr>
            </a:b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[18] Wang, X.-Y., Zhang, Y.-Q., &amp; Bao, X.-M. (2015). A </a:t>
            </a:r>
            <a:r>
              <a:rPr lang="en-US" err="1">
                <a:latin typeface="Times New Roman"/>
                <a:cs typeface="Times New Roman"/>
              </a:rPr>
              <a:t>colour</a:t>
            </a:r>
            <a:r>
              <a:rPr lang="en-US">
                <a:latin typeface="Times New Roman"/>
                <a:cs typeface="Times New Roman"/>
              </a:rPr>
              <a:t> image encryption scheme using permutation-substitution based on Chaos. </a:t>
            </a:r>
            <a:r>
              <a:rPr lang="en-US" i="1">
                <a:latin typeface="Times New Roman"/>
                <a:cs typeface="Times New Roman"/>
              </a:rPr>
              <a:t>Entropy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17</a:t>
            </a:r>
            <a:r>
              <a:rPr lang="en-US">
                <a:latin typeface="Times New Roman"/>
                <a:cs typeface="Times New Roman"/>
              </a:rPr>
              <a:t>(6), 3877–3897. </a:t>
            </a:r>
            <a:br>
              <a:rPr lang="en-US">
                <a:latin typeface="Times New Roman"/>
              </a:rPr>
            </a:b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[19] Ye, G., Jiao, K., Huang, X., Goi, B.-M., &amp; Yap, W.-S. (2020). An image encryption scheme based on public key cryptosystem and quantum logistic map. </a:t>
            </a:r>
            <a:r>
              <a:rPr lang="en-US" i="1">
                <a:latin typeface="Times New Roman"/>
                <a:cs typeface="Times New Roman"/>
              </a:rPr>
              <a:t>Scientific Reports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10</a:t>
            </a:r>
            <a:r>
              <a:rPr lang="en-US">
                <a:latin typeface="Times New Roman"/>
                <a:cs typeface="Times New Roman"/>
              </a:rPr>
              <a:t>(1). </a:t>
            </a:r>
            <a:br>
              <a:rPr lang="en-US">
                <a:latin typeface="Times New Roman"/>
              </a:rPr>
            </a:b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[20] Zhang, R., &amp; Xiao, D. (2020). A secure image permutation–substitution framework based on chaos and Compressive Sensing. </a:t>
            </a:r>
            <a:r>
              <a:rPr lang="en-US" i="1">
                <a:latin typeface="Times New Roman"/>
                <a:cs typeface="Times New Roman"/>
              </a:rPr>
              <a:t>International Journal of Distributed Sensor Networks</a:t>
            </a:r>
            <a:r>
              <a:rPr lang="en-US">
                <a:latin typeface="Times New Roman"/>
                <a:cs typeface="Times New Roman"/>
              </a:rPr>
              <a:t>, </a:t>
            </a:r>
            <a:r>
              <a:rPr lang="en-US" i="1">
                <a:latin typeface="Times New Roman"/>
                <a:cs typeface="Times New Roman"/>
              </a:rPr>
              <a:t>16</a:t>
            </a:r>
            <a:r>
              <a:rPr lang="en-US">
                <a:latin typeface="Times New Roman"/>
                <a:cs typeface="Times New Roman"/>
              </a:rPr>
              <a:t>(3), 155014772091294.</a:t>
            </a:r>
            <a:br>
              <a:rPr lang="en-US">
                <a:latin typeface="Times New Roman"/>
              </a:rPr>
            </a:b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[21] The dataset of the human faces is accessed from the following link: </a:t>
            </a:r>
            <a:r>
              <a:rPr lang="en-US">
                <a:solidFill>
                  <a:srgbClr val="1155CC"/>
                </a:solidFill>
                <a:latin typeface="Times New Roman"/>
                <a:cs typeface="Times New Roman"/>
                <a:hlinkClick r:id="rId2"/>
              </a:rPr>
              <a:t>https://www.kaggle.com/datasets/ashwingupta3012/human-faces</a:t>
            </a:r>
            <a:r>
              <a:rPr lang="en-US">
                <a:latin typeface="Times New Roman"/>
                <a:cs typeface="Times New Roman"/>
              </a:rPr>
              <a:t>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4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E2E68-EA8E-08F7-942D-55CEA2FA8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90" y="5754"/>
            <a:ext cx="12193336" cy="6864883"/>
          </a:xfr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800" b="1">
                <a:latin typeface="Times New Roman"/>
                <a:ea typeface="+mn-lt"/>
                <a:cs typeface="+mn-lt"/>
              </a:rPr>
              <a:t>MODULE DESIGN</a:t>
            </a:r>
          </a:p>
          <a:p>
            <a:pPr>
              <a:buNone/>
            </a:pPr>
            <a:r>
              <a:rPr lang="en-US" sz="2200" u="sng">
                <a:latin typeface="Times New Roman"/>
                <a:ea typeface="+mn-lt"/>
                <a:cs typeface="+mn-lt"/>
              </a:rPr>
              <a:t>Module 1: Complete Key generation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>
                <a:latin typeface="Times New Roman"/>
                <a:ea typeface="+mn-lt"/>
                <a:cs typeface="Times New Roman"/>
              </a:rPr>
              <a:t>Input: </a:t>
            </a:r>
            <a:r>
              <a:rPr lang="en-US">
                <a:latin typeface="Times New Roman"/>
                <a:ea typeface="+mn-lt"/>
                <a:cs typeface="Times New Roman"/>
              </a:rPr>
              <a:t>Original Image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>
                <a:latin typeface="Times New Roman"/>
                <a:ea typeface="+mn-lt"/>
                <a:cs typeface="Times New Roman"/>
              </a:rPr>
              <a:t>Output :</a:t>
            </a:r>
            <a:r>
              <a:rPr lang="en-US">
                <a:latin typeface="Times New Roman"/>
                <a:ea typeface="+mn-lt"/>
                <a:cs typeface="Times New Roman"/>
              </a:rPr>
              <a:t> Key streams and Encrypted keys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>
                <a:latin typeface="Times New Roman"/>
                <a:cs typeface="Times New Roman"/>
              </a:rPr>
              <a:t>Pseudocode: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>
                <a:latin typeface="Times New Roman"/>
                <a:ea typeface="+mn-lt"/>
                <a:cs typeface="+mn-lt"/>
              </a:rPr>
              <a:t># Generate the hash object using SHA-512 algorithm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err="1">
                <a:latin typeface="Times New Roman"/>
                <a:ea typeface="+mn-lt"/>
                <a:cs typeface="+mn-lt"/>
              </a:rPr>
              <a:t>hash_object</a:t>
            </a:r>
            <a:r>
              <a:rPr lang="en-US">
                <a:latin typeface="Times New Roman"/>
                <a:ea typeface="+mn-lt"/>
                <a:cs typeface="+mn-lt"/>
              </a:rPr>
              <a:t> = hashlib.sha512()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>
                <a:latin typeface="Times New Roman"/>
                <a:cs typeface="Times New Roman"/>
              </a:rPr>
              <a:t>#textwrap</a:t>
            </a:r>
          </a:p>
          <a:p>
            <a:pPr>
              <a:buNone/>
            </a:pPr>
            <a:r>
              <a:rPr lang="en-US" err="1">
                <a:latin typeface="Times New Roman"/>
                <a:ea typeface="+mn-lt"/>
                <a:cs typeface="+mn-lt"/>
              </a:rPr>
              <a:t>prekeys</a:t>
            </a:r>
            <a:r>
              <a:rPr lang="en-US">
                <a:latin typeface="Times New Roman"/>
                <a:ea typeface="+mn-lt"/>
                <a:cs typeface="+mn-lt"/>
              </a:rPr>
              <a:t>=</a:t>
            </a:r>
            <a:r>
              <a:rPr lang="en-US" err="1">
                <a:latin typeface="Times New Roman"/>
                <a:ea typeface="+mn-lt"/>
                <a:cs typeface="+mn-lt"/>
              </a:rPr>
              <a:t>textwrap.wrap</a:t>
            </a:r>
            <a:r>
              <a:rPr lang="en-US">
                <a:latin typeface="Times New Roman"/>
                <a:ea typeface="+mn-lt"/>
                <a:cs typeface="+mn-lt"/>
              </a:rPr>
              <a:t>(</a:t>
            </a:r>
            <a:r>
              <a:rPr lang="en-US" err="1">
                <a:latin typeface="Times New Roman"/>
                <a:ea typeface="+mn-lt"/>
                <a:cs typeface="+mn-lt"/>
              </a:rPr>
              <a:t>hash_hex</a:t>
            </a:r>
            <a:r>
              <a:rPr lang="en-US">
                <a:latin typeface="Times New Roman"/>
                <a:ea typeface="+mn-lt"/>
                <a:cs typeface="+mn-lt"/>
              </a:rPr>
              <a:t>, 32)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>
                <a:latin typeface="Times New Roman"/>
                <a:ea typeface="+mn-lt"/>
                <a:cs typeface="+mn-lt"/>
              </a:rPr>
              <a:t># Generate a private key using P-256 curve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err="1">
                <a:latin typeface="Times New Roman"/>
                <a:ea typeface="+mn-lt"/>
                <a:cs typeface="+mn-lt"/>
              </a:rPr>
              <a:t>private_key</a:t>
            </a:r>
            <a:r>
              <a:rPr lang="en-US">
                <a:latin typeface="Times New Roman"/>
                <a:ea typeface="+mn-lt"/>
                <a:cs typeface="+mn-lt"/>
              </a:rPr>
              <a:t> = </a:t>
            </a:r>
            <a:r>
              <a:rPr lang="en-US" err="1">
                <a:latin typeface="Times New Roman"/>
                <a:ea typeface="+mn-lt"/>
                <a:cs typeface="+mn-lt"/>
              </a:rPr>
              <a:t>ec.generate_private_key</a:t>
            </a:r>
            <a:r>
              <a:rPr lang="en-US">
                <a:latin typeface="Times New Roman"/>
                <a:ea typeface="+mn-lt"/>
                <a:cs typeface="+mn-lt"/>
              </a:rPr>
              <a:t>(ec.SECP256R1())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>
                <a:latin typeface="Times New Roman"/>
                <a:ea typeface="+mn-lt"/>
                <a:cs typeface="+mn-lt"/>
              </a:rPr>
              <a:t># Get the corresponding public key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err="1">
                <a:latin typeface="Times New Roman"/>
                <a:ea typeface="+mn-lt"/>
                <a:cs typeface="+mn-lt"/>
              </a:rPr>
              <a:t>public_key</a:t>
            </a:r>
            <a:r>
              <a:rPr lang="en-US">
                <a:latin typeface="Times New Roman"/>
                <a:ea typeface="+mn-lt"/>
                <a:cs typeface="+mn-lt"/>
              </a:rPr>
              <a:t> = </a:t>
            </a:r>
            <a:r>
              <a:rPr lang="en-US" err="1">
                <a:latin typeface="Times New Roman"/>
                <a:ea typeface="+mn-lt"/>
                <a:cs typeface="+mn-lt"/>
              </a:rPr>
              <a:t>private_key.public_key</a:t>
            </a:r>
            <a:r>
              <a:rPr lang="en-US">
                <a:latin typeface="Times New Roman"/>
                <a:ea typeface="+mn-lt"/>
                <a:cs typeface="+mn-lt"/>
              </a:rPr>
              <a:t>()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>
                <a:latin typeface="Times New Roman"/>
                <a:ea typeface="+mn-lt"/>
                <a:cs typeface="+mn-lt"/>
              </a:rPr>
              <a:t># Convert the public key to bytes and hash it</a:t>
            </a:r>
            <a:endParaRPr lang="en-US">
              <a:latin typeface="Times New Roman"/>
              <a:cs typeface="Times New Roman"/>
            </a:endParaRPr>
          </a:p>
          <a:p>
            <a:pPr>
              <a:buNone/>
            </a:pPr>
            <a:r>
              <a:rPr lang="en-US" err="1">
                <a:latin typeface="Times New Roman"/>
                <a:ea typeface="+mn-lt"/>
                <a:cs typeface="+mn-lt"/>
              </a:rPr>
              <a:t>key_hash</a:t>
            </a:r>
            <a:r>
              <a:rPr lang="en-US">
                <a:latin typeface="Times New Roman"/>
                <a:ea typeface="+mn-lt"/>
                <a:cs typeface="+mn-lt"/>
              </a:rPr>
              <a:t> = hashlib.sha256(</a:t>
            </a:r>
            <a:r>
              <a:rPr lang="en-US" err="1">
                <a:latin typeface="Times New Roman"/>
                <a:ea typeface="+mn-lt"/>
                <a:cs typeface="+mn-lt"/>
              </a:rPr>
              <a:t>public_key_bytes</a:t>
            </a:r>
            <a:r>
              <a:rPr lang="en-US">
                <a:latin typeface="Times New Roman"/>
                <a:ea typeface="+mn-lt"/>
                <a:cs typeface="+mn-lt"/>
              </a:rPr>
              <a:t>).digest()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i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2940304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LightSeedLeftStep">
      <a:dk1>
        <a:srgbClr val="000000"/>
      </a:dk1>
      <a:lt1>
        <a:srgbClr val="FFFFFF"/>
      </a:lt1>
      <a:dk2>
        <a:srgbClr val="402441"/>
      </a:dk2>
      <a:lt2>
        <a:srgbClr val="E2E7E8"/>
      </a:lt2>
      <a:accent1>
        <a:srgbClr val="C1988C"/>
      </a:accent1>
      <a:accent2>
        <a:srgbClr val="BA7F8A"/>
      </a:accent2>
      <a:accent3>
        <a:srgbClr val="C593B1"/>
      </a:accent3>
      <a:accent4>
        <a:srgbClr val="B87FBA"/>
      </a:accent4>
      <a:accent5>
        <a:srgbClr val="B196C6"/>
      </a:accent5>
      <a:accent6>
        <a:srgbClr val="877FBA"/>
      </a:accent6>
      <a:hlink>
        <a:srgbClr val="5C8A98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SwellVTI</vt:lpstr>
      <vt:lpstr>IMAGE ENCRYPTION AND DECRYPTION SCHEME USING LOGISTIC CHAOTIC MAP AND PIXEL SUBSTITUTION  </vt:lpstr>
      <vt:lpstr>PowerPoint Presentation</vt:lpstr>
      <vt:lpstr>PowerPoint Presentation</vt:lpstr>
      <vt:lpstr>LITERATURE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2023-02-26T19:39:04Z</dcterms:created>
  <dcterms:modified xsi:type="dcterms:W3CDTF">2023-10-14T09:16:46Z</dcterms:modified>
</cp:coreProperties>
</file>